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7"/>
  </p:notesMasterIdLst>
  <p:sldIdLst>
    <p:sldId id="256" r:id="rId2"/>
    <p:sldId id="835" r:id="rId3"/>
    <p:sldId id="836" r:id="rId4"/>
    <p:sldId id="881" r:id="rId5"/>
    <p:sldId id="837" r:id="rId6"/>
    <p:sldId id="361" r:id="rId7"/>
    <p:sldId id="838" r:id="rId8"/>
    <p:sldId id="882" r:id="rId9"/>
    <p:sldId id="883" r:id="rId10"/>
    <p:sldId id="839" r:id="rId11"/>
    <p:sldId id="840" r:id="rId12"/>
    <p:sldId id="853" r:id="rId13"/>
    <p:sldId id="876" r:id="rId14"/>
    <p:sldId id="874" r:id="rId15"/>
    <p:sldId id="884" r:id="rId16"/>
    <p:sldId id="885" r:id="rId17"/>
    <p:sldId id="886" r:id="rId18"/>
    <p:sldId id="875" r:id="rId19"/>
    <p:sldId id="854" r:id="rId20"/>
    <p:sldId id="880" r:id="rId21"/>
    <p:sldId id="855" r:id="rId22"/>
    <p:sldId id="867" r:id="rId23"/>
    <p:sldId id="877" r:id="rId24"/>
    <p:sldId id="878" r:id="rId25"/>
    <p:sldId id="879" r:id="rId26"/>
    <p:sldId id="890" r:id="rId27"/>
    <p:sldId id="891" r:id="rId28"/>
    <p:sldId id="892" r:id="rId29"/>
    <p:sldId id="893" r:id="rId30"/>
    <p:sldId id="894" r:id="rId31"/>
    <p:sldId id="857" r:id="rId32"/>
    <p:sldId id="841" r:id="rId33"/>
    <p:sldId id="842" r:id="rId34"/>
    <p:sldId id="868" r:id="rId35"/>
    <p:sldId id="865" r:id="rId36"/>
    <p:sldId id="289" r:id="rId37"/>
    <p:sldId id="290" r:id="rId38"/>
    <p:sldId id="291" r:id="rId39"/>
    <p:sldId id="292" r:id="rId40"/>
    <p:sldId id="293" r:id="rId41"/>
    <p:sldId id="294" r:id="rId42"/>
    <p:sldId id="843" r:id="rId43"/>
    <p:sldId id="889" r:id="rId44"/>
    <p:sldId id="844" r:id="rId45"/>
    <p:sldId id="895" r:id="rId46"/>
    <p:sldId id="287" r:id="rId47"/>
    <p:sldId id="888" r:id="rId48"/>
    <p:sldId id="845" r:id="rId49"/>
    <p:sldId id="858" r:id="rId50"/>
    <p:sldId id="869" r:id="rId51"/>
    <p:sldId id="896" r:id="rId52"/>
    <p:sldId id="847" r:id="rId53"/>
    <p:sldId id="871" r:id="rId54"/>
    <p:sldId id="870" r:id="rId55"/>
    <p:sldId id="848" r:id="rId56"/>
    <p:sldId id="897" r:id="rId57"/>
    <p:sldId id="849" r:id="rId58"/>
    <p:sldId id="850" r:id="rId59"/>
    <p:sldId id="873" r:id="rId60"/>
    <p:sldId id="898" r:id="rId61"/>
    <p:sldId id="851" r:id="rId62"/>
    <p:sldId id="899" r:id="rId63"/>
    <p:sldId id="852" r:id="rId64"/>
    <p:sldId id="834" r:id="rId65"/>
    <p:sldId id="88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FFC1C1"/>
    <a:srgbClr val="C1C6C8"/>
    <a:srgbClr val="1B365D"/>
    <a:srgbClr val="0C2344"/>
    <a:srgbClr val="78BE20"/>
    <a:srgbClr val="00B5E2"/>
    <a:srgbClr val="00B5B0"/>
    <a:srgbClr val="00234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5" autoAdjust="0"/>
    <p:restoredTop sz="74642" autoAdjust="0"/>
  </p:normalViewPr>
  <p:slideViewPr>
    <p:cSldViewPr snapToGrid="0">
      <p:cViewPr varScale="1">
        <p:scale>
          <a:sx n="89" d="100"/>
          <a:sy n="89" d="100"/>
        </p:scale>
        <p:origin x="1656" y="1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3"/>
          <c:order val="3"/>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Sheet1!$A$3:$A$6</c:f>
              <c:strCache>
                <c:ptCount val="4"/>
                <c:pt idx="0">
                  <c:v>S1</c:v>
                </c:pt>
                <c:pt idx="1">
                  <c:v>S2</c:v>
                </c:pt>
                <c:pt idx="2">
                  <c:v>S3</c:v>
                </c:pt>
                <c:pt idx="3">
                  <c:v>S4</c:v>
                </c:pt>
              </c:strCache>
            </c:strRef>
          </c:cat>
          <c:val>
            <c:numRef>
              <c:f>Sheet1!$E$3:$E$6</c:f>
              <c:numCache>
                <c:formatCode>General</c:formatCode>
                <c:ptCount val="4"/>
                <c:pt idx="0">
                  <c:v>59.63</c:v>
                </c:pt>
                <c:pt idx="1">
                  <c:v>60.89</c:v>
                </c:pt>
                <c:pt idx="2">
                  <c:v>60.23</c:v>
                </c:pt>
                <c:pt idx="3">
                  <c:v>62.33</c:v>
                </c:pt>
              </c:numCache>
            </c:numRef>
          </c:val>
          <c:smooth val="0"/>
          <c:extLst>
            <c:ext xmlns:c16="http://schemas.microsoft.com/office/drawing/2014/chart" uri="{C3380CC4-5D6E-409C-BE32-E72D297353CC}">
              <c16:uniqueId val="{00000003-99A9-4AB9-9A04-7F44E95DF93C}"/>
            </c:ext>
          </c:extLst>
        </c:ser>
        <c:ser>
          <c:idx val="4"/>
          <c:order val="4"/>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Sheet1!$A$3:$A$6</c:f>
              <c:strCache>
                <c:ptCount val="4"/>
                <c:pt idx="0">
                  <c:v>S1</c:v>
                </c:pt>
                <c:pt idx="1">
                  <c:v>S2</c:v>
                </c:pt>
                <c:pt idx="2">
                  <c:v>S3</c:v>
                </c:pt>
                <c:pt idx="3">
                  <c:v>S4</c:v>
                </c:pt>
              </c:strCache>
            </c:strRef>
          </c:cat>
          <c:val>
            <c:numRef>
              <c:f>Sheet1!$F$3:$F$6</c:f>
              <c:numCache>
                <c:formatCode>General</c:formatCode>
                <c:ptCount val="4"/>
                <c:pt idx="0">
                  <c:v>63.71</c:v>
                </c:pt>
                <c:pt idx="1">
                  <c:v>63.88</c:v>
                </c:pt>
                <c:pt idx="2">
                  <c:v>62.21</c:v>
                </c:pt>
                <c:pt idx="3">
                  <c:v>60.88</c:v>
                </c:pt>
              </c:numCache>
            </c:numRef>
          </c:val>
          <c:smooth val="0"/>
          <c:extLst>
            <c:ext xmlns:c16="http://schemas.microsoft.com/office/drawing/2014/chart" uri="{C3380CC4-5D6E-409C-BE32-E72D297353CC}">
              <c16:uniqueId val="{00000004-99A9-4AB9-9A04-7F44E95DF93C}"/>
            </c:ext>
          </c:extLst>
        </c:ser>
        <c:ser>
          <c:idx val="5"/>
          <c:order val="5"/>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5"/>
          <c:order val="3"/>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2022-10-30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will be a bit different – the full story of a project, rather than the perfect story tied with a bow. Looking forward to your questions and suggestions – please jump in any time. </a:t>
            </a:r>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12</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391707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19392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11366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16</a:t>
            </a:fld>
            <a:endParaRPr lang="en-US" dirty="0"/>
          </a:p>
        </p:txBody>
      </p:sp>
    </p:spTree>
    <p:extLst>
      <p:ext uri="{BB962C8B-B14F-4D97-AF65-F5344CB8AC3E}">
        <p14:creationId xmlns:p14="http://schemas.microsoft.com/office/powerpoint/2010/main" val="75476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17</a:t>
            </a:fld>
            <a:endParaRPr lang="en-US" dirty="0"/>
          </a:p>
        </p:txBody>
      </p:sp>
    </p:spTree>
    <p:extLst>
      <p:ext uri="{BB962C8B-B14F-4D97-AF65-F5344CB8AC3E}">
        <p14:creationId xmlns:p14="http://schemas.microsoft.com/office/powerpoint/2010/main" val="381307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18</a:t>
            </a:fld>
            <a:endParaRPr lang="en-US" dirty="0"/>
          </a:p>
        </p:txBody>
      </p:sp>
    </p:spTree>
    <p:extLst>
      <p:ext uri="{BB962C8B-B14F-4D97-AF65-F5344CB8AC3E}">
        <p14:creationId xmlns:p14="http://schemas.microsoft.com/office/powerpoint/2010/main" val="401974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19</a:t>
            </a:fld>
            <a:endParaRPr lang="en-US" dirty="0"/>
          </a:p>
        </p:txBody>
      </p:sp>
    </p:spTree>
    <p:extLst>
      <p:ext uri="{BB962C8B-B14F-4D97-AF65-F5344CB8AC3E}">
        <p14:creationId xmlns:p14="http://schemas.microsoft.com/office/powerpoint/2010/main" val="298106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21</a:t>
            </a:fld>
            <a:endParaRPr lang="en-US" dirty="0"/>
          </a:p>
        </p:txBody>
      </p:sp>
    </p:spTree>
    <p:extLst>
      <p:ext uri="{BB962C8B-B14F-4D97-AF65-F5344CB8AC3E}">
        <p14:creationId xmlns:p14="http://schemas.microsoft.com/office/powerpoint/2010/main" val="1104486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22</a:t>
            </a:fld>
            <a:endParaRPr lang="en-US" dirty="0"/>
          </a:p>
        </p:txBody>
      </p:sp>
    </p:spTree>
    <p:extLst>
      <p:ext uri="{BB962C8B-B14F-4D97-AF65-F5344CB8AC3E}">
        <p14:creationId xmlns:p14="http://schemas.microsoft.com/office/powerpoint/2010/main" val="82851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238264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24</a:t>
            </a:fld>
            <a:endParaRPr lang="en-US" dirty="0"/>
          </a:p>
        </p:txBody>
      </p:sp>
    </p:spTree>
    <p:extLst>
      <p:ext uri="{BB962C8B-B14F-4D97-AF65-F5344CB8AC3E}">
        <p14:creationId xmlns:p14="http://schemas.microsoft.com/office/powerpoint/2010/main" val="266190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402283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4093520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3646669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28</a:t>
            </a:fld>
            <a:endParaRPr lang="en-US" dirty="0"/>
          </a:p>
        </p:txBody>
      </p:sp>
    </p:spTree>
    <p:extLst>
      <p:ext uri="{BB962C8B-B14F-4D97-AF65-F5344CB8AC3E}">
        <p14:creationId xmlns:p14="http://schemas.microsoft.com/office/powerpoint/2010/main" val="226150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29</a:t>
            </a:fld>
            <a:endParaRPr lang="en-US" dirty="0"/>
          </a:p>
        </p:txBody>
      </p:sp>
    </p:spTree>
    <p:extLst>
      <p:ext uri="{BB962C8B-B14F-4D97-AF65-F5344CB8AC3E}">
        <p14:creationId xmlns:p14="http://schemas.microsoft.com/office/powerpoint/2010/main" val="1120484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232578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a:t>
            </a:r>
            <a:r>
              <a:rPr lang="en-CA" sz="1200" i="1">
                <a:latin typeface="Calibri" panose="020F0502020204030204" pitchFamily="34" charset="0"/>
                <a:cs typeface="Calibri" panose="020F0502020204030204" pitchFamily="34" charset="0"/>
              </a:rPr>
              <a:t>. </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33</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34</a:t>
            </a:fld>
            <a:endParaRPr lang="en-US" dirty="0"/>
          </a:p>
        </p:txBody>
      </p:sp>
    </p:spTree>
    <p:extLst>
      <p:ext uri="{BB962C8B-B14F-4D97-AF65-F5344CB8AC3E}">
        <p14:creationId xmlns:p14="http://schemas.microsoft.com/office/powerpoint/2010/main" val="366097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35</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44</a:t>
            </a:fld>
            <a:endParaRPr lang="en-US" dirty="0"/>
          </a:p>
        </p:txBody>
      </p:sp>
    </p:spTree>
    <p:extLst>
      <p:ext uri="{BB962C8B-B14F-4D97-AF65-F5344CB8AC3E}">
        <p14:creationId xmlns:p14="http://schemas.microsoft.com/office/powerpoint/2010/main" val="25319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49</a:t>
            </a:fld>
            <a:endParaRPr lang="en-US" dirty="0"/>
          </a:p>
        </p:txBody>
      </p:sp>
    </p:spTree>
    <p:extLst>
      <p:ext uri="{BB962C8B-B14F-4D97-AF65-F5344CB8AC3E}">
        <p14:creationId xmlns:p14="http://schemas.microsoft.com/office/powerpoint/2010/main" val="3720414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50</a:t>
            </a:fld>
            <a:endParaRPr lang="en-US" dirty="0"/>
          </a:p>
        </p:txBody>
      </p:sp>
    </p:spTree>
    <p:extLst>
      <p:ext uri="{BB962C8B-B14F-4D97-AF65-F5344CB8AC3E}">
        <p14:creationId xmlns:p14="http://schemas.microsoft.com/office/powerpoint/2010/main" val="4069126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53</a:t>
            </a:fld>
            <a:endParaRPr lang="en-US" dirty="0"/>
          </a:p>
        </p:txBody>
      </p:sp>
    </p:spTree>
    <p:extLst>
      <p:ext uri="{BB962C8B-B14F-4D97-AF65-F5344CB8AC3E}">
        <p14:creationId xmlns:p14="http://schemas.microsoft.com/office/powerpoint/2010/main" val="372324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54</a:t>
            </a:fld>
            <a:endParaRPr lang="en-US" dirty="0"/>
          </a:p>
        </p:txBody>
      </p:sp>
    </p:spTree>
    <p:extLst>
      <p:ext uri="{BB962C8B-B14F-4D97-AF65-F5344CB8AC3E}">
        <p14:creationId xmlns:p14="http://schemas.microsoft.com/office/powerpoint/2010/main" val="1379780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55</a:t>
            </a:fld>
            <a:endParaRPr lang="en-US" dirty="0"/>
          </a:p>
        </p:txBody>
      </p:sp>
    </p:spTree>
    <p:extLst>
      <p:ext uri="{BB962C8B-B14F-4D97-AF65-F5344CB8AC3E}">
        <p14:creationId xmlns:p14="http://schemas.microsoft.com/office/powerpoint/2010/main" val="2714309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b="0" dirty="0"/>
              <a:t>The average household electricity consumption kWh per day is 28.9 kWh in the USA</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US" dirty="0"/>
              <a:t>Th</a:t>
            </a:r>
            <a:r>
              <a:rPr lang="en-US" b="0" dirty="0"/>
              <a:t>e Texas average kilowatt usage per day is 39.2 kWh</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CA" sz="1200" i="1" dirty="0">
                <a:latin typeface="Calibri" panose="020F0502020204030204" pitchFamily="34" charset="0"/>
                <a:cs typeface="Calibri" panose="020F0502020204030204" pitchFamily="34" charset="0"/>
              </a:rPr>
              <a:t>https://electricityplans.com/kwh-kilowatt-hour-can-power/</a:t>
            </a:r>
          </a:p>
        </p:txBody>
      </p:sp>
      <p:sp>
        <p:nvSpPr>
          <p:cNvPr id="4" name="Slide Number Placeholder 3"/>
          <p:cNvSpPr>
            <a:spLocks noGrp="1"/>
          </p:cNvSpPr>
          <p:nvPr>
            <p:ph type="sldNum" sz="quarter" idx="5"/>
          </p:nvPr>
        </p:nvSpPr>
        <p:spPr/>
        <p:txBody>
          <a:bodyPr/>
          <a:lstStyle/>
          <a:p>
            <a:fld id="{9CAD0B9E-614A-403F-B386-35A7EB4E3A1F}" type="slidenum">
              <a:rPr lang="en-US" smtClean="0"/>
              <a:t>58</a:t>
            </a:fld>
            <a:endParaRPr lang="en-US" dirty="0"/>
          </a:p>
        </p:txBody>
      </p:sp>
    </p:spTree>
    <p:extLst>
      <p:ext uri="{BB962C8B-B14F-4D97-AF65-F5344CB8AC3E}">
        <p14:creationId xmlns:p14="http://schemas.microsoft.com/office/powerpoint/2010/main" val="3853312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59</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63</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0" dirty="0">
                <a:latin typeface="Calibri" panose="020F0502020204030204" pitchFamily="34" charset="0"/>
                <a:cs typeface="Calibri" panose="020F0502020204030204" pitchFamily="34" charset="0"/>
              </a:rPr>
              <a:t>Image source: https://</a:t>
            </a:r>
            <a:r>
              <a:rPr lang="en-CA" sz="1200" i="0" dirty="0" err="1">
                <a:latin typeface="Calibri" panose="020F0502020204030204" pitchFamily="34" charset="0"/>
                <a:cs typeface="Calibri" panose="020F0502020204030204" pitchFamily="34" charset="0"/>
              </a:rPr>
              <a:t>www.freeimages.com</a:t>
            </a:r>
            <a:r>
              <a:rPr lang="en-CA" sz="1200" i="0" dirty="0">
                <a:latin typeface="Calibri" panose="020F0502020204030204" pitchFamily="34" charset="0"/>
                <a:cs typeface="Calibri" panose="020F0502020204030204" pitchFamily="34" charset="0"/>
              </a:rPr>
              <a:t>/photo/washing-machine-1418432</a:t>
            </a: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Image source: https://</a:t>
            </a:r>
            <a:r>
              <a:rPr lang="en-CA" sz="1200" i="1" dirty="0" err="1">
                <a:latin typeface="Calibri" panose="020F0502020204030204" pitchFamily="34" charset="0"/>
                <a:cs typeface="Calibri" panose="020F0502020204030204" pitchFamily="34" charset="0"/>
              </a:rPr>
              <a:t>www.freeimages.com</a:t>
            </a:r>
            <a:r>
              <a:rPr lang="en-CA" sz="1200" i="1" dirty="0">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406755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8</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234633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4083330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25" name="Picture 24">
            <a:extLst>
              <a:ext uri="{FF2B5EF4-FFF2-40B4-BE49-F238E27FC236}">
                <a16:creationId xmlns:a16="http://schemas.microsoft.com/office/drawing/2014/main" id="{73039FA6-1014-4AFE-AAD0-BD21BBA321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094"/>
          <a:stretch/>
        </p:blipFill>
        <p:spPr>
          <a:xfrm>
            <a:off x="4724399" y="6089055"/>
            <a:ext cx="2743200" cy="352465"/>
          </a:xfrm>
          <a:prstGeom prst="rect">
            <a:avLst/>
          </a:prstGeom>
        </p:spPr>
      </p:pic>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399" y="4839095"/>
            <a:ext cx="2743200" cy="1218614"/>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2022-10-30</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ngkey.com/maxpic/u2w7w7u2o0q8o0r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aspredicted.org/WWZ_WQ3"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670730"/>
            <a:ext cx="2187270" cy="2187270"/>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565" y="5209629"/>
            <a:ext cx="3657600" cy="1109472"/>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US" b="0" dirty="0">
                <a:solidFill>
                  <a:schemeClr val="tx1"/>
                </a:solidFill>
              </a:rPr>
              <a:t>Perhaps a decal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6 pilot surveys explored and pre-tested ideas (Feb 2021 – Apr 2021)</a:t>
            </a:r>
          </a:p>
          <a:p>
            <a:r>
              <a:rPr lang="en-CA" b="0" dirty="0">
                <a:solidFill>
                  <a:schemeClr val="tx1"/>
                </a:solidFill>
              </a:rPr>
              <a:t>Hypothetical scenarios with online samples from Prolific.co</a:t>
            </a:r>
          </a:p>
          <a:p>
            <a:r>
              <a:rPr lang="en-CA" b="0" dirty="0">
                <a:solidFill>
                  <a:schemeClr val="tx1"/>
                </a:solidFill>
              </a:rPr>
              <a:t>10-year dollar cost and CO2 labeling can nudge energy efficient purchases. Might these motivators work for laundry behaviours as well?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600 participants assigned to one of </a:t>
            </a:r>
            <a:r>
              <a:rPr lang="en-CA" dirty="0">
                <a:solidFill>
                  <a:schemeClr val="tx1"/>
                </a:solidFill>
              </a:rPr>
              <a:t>13 conditions</a:t>
            </a:r>
          </a:p>
          <a:p>
            <a:r>
              <a:rPr lang="en-CA" b="0" dirty="0">
                <a:solidFill>
                  <a:schemeClr val="tx1"/>
                </a:solidFill>
              </a:rPr>
              <a:t>Between-participants design: </a:t>
            </a:r>
            <a:br>
              <a:rPr lang="en-CA" b="0" dirty="0">
                <a:solidFill>
                  <a:schemeClr val="tx1"/>
                </a:solidFill>
              </a:rPr>
            </a:br>
            <a:r>
              <a:rPr lang="en-CA" b="0" dirty="0">
                <a:solidFill>
                  <a:schemeClr val="tx1"/>
                </a:solidFill>
              </a:rPr>
              <a:t>2 (gain vs. loss framing) </a:t>
            </a:r>
            <a:br>
              <a:rPr lang="en-CA" b="0" dirty="0">
                <a:solidFill>
                  <a:schemeClr val="tx1"/>
                </a:solidFill>
              </a:rPr>
            </a:br>
            <a:r>
              <a:rPr lang="en-CA" b="0" dirty="0">
                <a:solidFill>
                  <a:schemeClr val="tx1"/>
                </a:solidFill>
              </a:rPr>
              <a:t>x 2 (time horizon: per load vs 10-year) </a:t>
            </a:r>
            <a:br>
              <a:rPr lang="en-CA" b="0" dirty="0">
                <a:solidFill>
                  <a:schemeClr val="tx1"/>
                </a:solidFill>
              </a:rPr>
            </a:br>
            <a:r>
              <a:rPr lang="en-CA" b="0" dirty="0">
                <a:solidFill>
                  <a:schemeClr val="tx1"/>
                </a:solidFill>
              </a:rPr>
              <a:t>x 3 (motivators: money vs. energy vs. both) </a:t>
            </a:r>
            <a:br>
              <a:rPr lang="en-CA" b="0" dirty="0">
                <a:solidFill>
                  <a:schemeClr val="tx1"/>
                </a:solidFill>
              </a:rPr>
            </a:br>
            <a:r>
              <a:rPr lang="en-CA" b="0" dirty="0">
                <a:solidFill>
                  <a:schemeClr val="tx1"/>
                </a:solidFill>
              </a:rPr>
              <a:t>+ control</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01994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F4DF8C9B-A27D-FDC3-3BEA-10F5DC75E4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948" y="1365070"/>
            <a:ext cx="10705577" cy="3695497"/>
          </a:xfr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26" name="TextBox 25">
            <a:extLst>
              <a:ext uri="{FF2B5EF4-FFF2-40B4-BE49-F238E27FC236}">
                <a16:creationId xmlns:a16="http://schemas.microsoft.com/office/drawing/2014/main" id="{C58A230C-C9A0-4DB3-8CAC-0648EA608F6A}"/>
              </a:ext>
            </a:extLst>
          </p:cNvPr>
          <p:cNvSpPr txBox="1"/>
          <p:nvPr/>
        </p:nvSpPr>
        <p:spPr>
          <a:xfrm>
            <a:off x="563948" y="4784886"/>
            <a:ext cx="11507556" cy="1200329"/>
          </a:xfrm>
          <a:prstGeom prst="rect">
            <a:avLst/>
          </a:prstGeom>
          <a:noFill/>
        </p:spPr>
        <p:txBody>
          <a:bodyPr wrap="square" rtlCol="0">
            <a:spAutoFit/>
          </a:bodyPr>
          <a:lstStyle/>
          <a:p>
            <a:r>
              <a:rPr lang="en-CA" sz="2400" dirty="0"/>
              <a:t>Willingness to engage in conservation behaviour (1=Not at all likely, 5=Very likely): </a:t>
            </a:r>
          </a:p>
          <a:p>
            <a:r>
              <a:rPr lang="en-CA" sz="2400" dirty="0"/>
              <a:t>“</a:t>
            </a:r>
            <a:r>
              <a:rPr lang="en-CA" sz="2400" dirty="0" err="1"/>
              <a:t>Rewear</a:t>
            </a:r>
            <a:r>
              <a:rPr lang="en-CA" sz="2400" dirty="0"/>
              <a:t> clothes until dirty, Combine small loads into large loads, Wash laundry in cold water, Hang dry laundry inside or outside”</a:t>
            </a:r>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Money-gain 10-year condition</a:t>
            </a:r>
          </a:p>
        </p:txBody>
      </p:sp>
    </p:spTree>
    <p:extLst>
      <p:ext uri="{BB962C8B-B14F-4D97-AF65-F5344CB8AC3E}">
        <p14:creationId xmlns:p14="http://schemas.microsoft.com/office/powerpoint/2010/main" val="301276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1532293"/>
            <a:ext cx="10915048" cy="3266298"/>
          </a:xfrm>
          <a:prstGeom prst="rect">
            <a:avLst/>
          </a:prstGeom>
        </p:spPr>
      </p:pic>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Money-loss 10-year condition</a:t>
            </a:r>
          </a:p>
        </p:txBody>
      </p:sp>
    </p:spTree>
    <p:extLst>
      <p:ext uri="{BB962C8B-B14F-4D97-AF65-F5344CB8AC3E}">
        <p14:creationId xmlns:p14="http://schemas.microsoft.com/office/powerpoint/2010/main" val="211725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CO2-gain 10-year condition</a:t>
            </a:r>
          </a:p>
        </p:txBody>
      </p:sp>
      <p:pic>
        <p:nvPicPr>
          <p:cNvPr id="9" name="Picture 8" descr="Text&#10;&#10;Description automatically generated">
            <a:extLst>
              <a:ext uri="{FF2B5EF4-FFF2-40B4-BE49-F238E27FC236}">
                <a16:creationId xmlns:a16="http://schemas.microsoft.com/office/drawing/2014/main" id="{62CF9716-34DA-74A9-2C46-522CC3D1A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36" y="1617942"/>
            <a:ext cx="11287358" cy="3258857"/>
          </a:xfrm>
          <a:prstGeom prst="rect">
            <a:avLst/>
          </a:prstGeom>
        </p:spPr>
      </p:pic>
    </p:spTree>
    <p:extLst>
      <p:ext uri="{BB962C8B-B14F-4D97-AF65-F5344CB8AC3E}">
        <p14:creationId xmlns:p14="http://schemas.microsoft.com/office/powerpoint/2010/main" val="414063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CO2-loss 10-year condition</a:t>
            </a:r>
          </a:p>
        </p:txBody>
      </p:sp>
      <p:pic>
        <p:nvPicPr>
          <p:cNvPr id="6" name="Picture 5" descr="Text&#10;&#10;Description automatically generated with medium confidence">
            <a:extLst>
              <a:ext uri="{FF2B5EF4-FFF2-40B4-BE49-F238E27FC236}">
                <a16:creationId xmlns:a16="http://schemas.microsoft.com/office/drawing/2014/main" id="{370F4AFE-1059-6BD8-2BFF-86C5E027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01" y="1692011"/>
            <a:ext cx="10966798" cy="3122597"/>
          </a:xfrm>
          <a:prstGeom prst="rect">
            <a:avLst/>
          </a:prstGeom>
        </p:spPr>
      </p:pic>
    </p:spTree>
    <p:extLst>
      <p:ext uri="{BB962C8B-B14F-4D97-AF65-F5344CB8AC3E}">
        <p14:creationId xmlns:p14="http://schemas.microsoft.com/office/powerpoint/2010/main" val="396409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Money-Gain + CO2-Gain Condition</a:t>
            </a:r>
          </a:p>
        </p:txBody>
      </p:sp>
      <p:pic>
        <p:nvPicPr>
          <p:cNvPr id="6" name="Picture 5" descr="Text&#10;&#10;Description automatically generated">
            <a:extLst>
              <a:ext uri="{FF2B5EF4-FFF2-40B4-BE49-F238E27FC236}">
                <a16:creationId xmlns:a16="http://schemas.microsoft.com/office/drawing/2014/main" id="{4C020347-C745-1EF8-F5D1-CE2033251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0" y="1734333"/>
            <a:ext cx="10966614" cy="3389333"/>
          </a:xfrm>
          <a:prstGeom prst="rect">
            <a:avLst/>
          </a:prstGeom>
        </p:spPr>
      </p:pic>
    </p:spTree>
    <p:extLst>
      <p:ext uri="{BB962C8B-B14F-4D97-AF65-F5344CB8AC3E}">
        <p14:creationId xmlns:p14="http://schemas.microsoft.com/office/powerpoint/2010/main" val="385468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Money-Loss + CO2-Loss Condition</a:t>
            </a:r>
          </a:p>
        </p:txBody>
      </p:sp>
      <p:pic>
        <p:nvPicPr>
          <p:cNvPr id="8" name="Picture 7" descr="Text&#10;&#10;Description automatically generated">
            <a:extLst>
              <a:ext uri="{FF2B5EF4-FFF2-40B4-BE49-F238E27FC236}">
                <a16:creationId xmlns:a16="http://schemas.microsoft.com/office/drawing/2014/main" id="{34F2D2D7-266C-6293-B50E-708C51C0F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48" y="1463482"/>
            <a:ext cx="10263078" cy="3211001"/>
          </a:xfrm>
          <a:prstGeom prst="rect">
            <a:avLst/>
          </a:prstGeom>
        </p:spPr>
      </p:pic>
    </p:spTree>
    <p:extLst>
      <p:ext uri="{BB962C8B-B14F-4D97-AF65-F5344CB8AC3E}">
        <p14:creationId xmlns:p14="http://schemas.microsoft.com/office/powerpoint/2010/main" val="374909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70B379F9-7F05-4713-AC18-BC7529FEC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794" y="1646147"/>
            <a:ext cx="4006721" cy="1238314"/>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6929110B-7EF1-42D1-B89A-5B17370F5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95" y="3142919"/>
            <a:ext cx="4390060" cy="1249990"/>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 Design Summary</a:t>
            </a:r>
            <a:endParaRPr lang="en-US" dirty="0"/>
          </a:p>
        </p:txBody>
      </p:sp>
      <p:pic>
        <p:nvPicPr>
          <p:cNvPr id="7" name="Content Placeholder 6" descr="Graphical user interface, text&#10;&#10;Description automatically generated">
            <a:extLst>
              <a:ext uri="{FF2B5EF4-FFF2-40B4-BE49-F238E27FC236}">
                <a16:creationId xmlns:a16="http://schemas.microsoft.com/office/drawing/2014/main" id="{6AA21330-AEF2-495C-8790-F99B146C4C9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544" y="1559146"/>
            <a:ext cx="3951985" cy="1364200"/>
          </a:xfrm>
        </p:spPr>
      </p:pic>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6" y="3213335"/>
            <a:ext cx="3929964" cy="1176031"/>
          </a:xfrm>
          <a:prstGeom prst="rect">
            <a:avLst/>
          </a:prstGeom>
        </p:spPr>
      </p:pic>
      <p:cxnSp>
        <p:nvCxnSpPr>
          <p:cNvPr id="16" name="Straight Connector 15">
            <a:extLst>
              <a:ext uri="{FF2B5EF4-FFF2-40B4-BE49-F238E27FC236}">
                <a16:creationId xmlns:a16="http://schemas.microsoft.com/office/drawing/2014/main" id="{685F468B-D187-4440-8684-C5AD70D417D5}"/>
              </a:ext>
            </a:extLst>
          </p:cNvPr>
          <p:cNvCxnSpPr>
            <a:cxnSpLocks/>
          </p:cNvCxnSpPr>
          <p:nvPr/>
        </p:nvCxnSpPr>
        <p:spPr>
          <a:xfrm>
            <a:off x="3911474" y="1537422"/>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Text&#10;&#10;Description automatically generated">
            <a:extLst>
              <a:ext uri="{FF2B5EF4-FFF2-40B4-BE49-F238E27FC236}">
                <a16:creationId xmlns:a16="http://schemas.microsoft.com/office/drawing/2014/main" id="{67053EEC-1120-41B0-86D7-EB7614BAD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4497" y="1616365"/>
            <a:ext cx="4329458" cy="1249990"/>
          </a:xfrm>
          <a:prstGeom prst="rect">
            <a:avLst/>
          </a:prstGeom>
        </p:spPr>
      </p:pic>
      <p:sp>
        <p:nvSpPr>
          <p:cNvPr id="26" name="TextBox 25">
            <a:extLst>
              <a:ext uri="{FF2B5EF4-FFF2-40B4-BE49-F238E27FC236}">
                <a16:creationId xmlns:a16="http://schemas.microsoft.com/office/drawing/2014/main" id="{C58A230C-C9A0-4DB3-8CAC-0648EA608F6A}"/>
              </a:ext>
            </a:extLst>
          </p:cNvPr>
          <p:cNvSpPr txBox="1"/>
          <p:nvPr/>
        </p:nvSpPr>
        <p:spPr>
          <a:xfrm>
            <a:off x="563948" y="4784886"/>
            <a:ext cx="11507556" cy="1477328"/>
          </a:xfrm>
          <a:prstGeom prst="rect">
            <a:avLst/>
          </a:prstGeom>
          <a:noFill/>
        </p:spPr>
        <p:txBody>
          <a:bodyPr wrap="square" rtlCol="0">
            <a:spAutoFit/>
          </a:bodyPr>
          <a:lstStyle/>
          <a:p>
            <a:r>
              <a:rPr lang="en-CA" dirty="0"/>
              <a:t>Willingness to place decal (1= Definitely not, 5=Definitely yes): “Would you be willing to place a removable decal or sticker with this message on your washer or dryer?” </a:t>
            </a:r>
          </a:p>
          <a:p>
            <a:endParaRPr lang="en-CA" dirty="0"/>
          </a:p>
          <a:p>
            <a:r>
              <a:rPr lang="en-CA" dirty="0"/>
              <a:t>Willingness to engage in conservation behaviour (1=Not at all likely, 5=Very likely): “</a:t>
            </a:r>
            <a:r>
              <a:rPr lang="en-CA" dirty="0" err="1"/>
              <a:t>Rewear</a:t>
            </a:r>
            <a:r>
              <a:rPr lang="en-CA" dirty="0"/>
              <a:t> clothes until dirty, Combine small loads into large loads, Wash laundry in cold water, Hang dry laundry inside or outside”</a:t>
            </a:r>
          </a:p>
        </p:txBody>
      </p:sp>
      <p:cxnSp>
        <p:nvCxnSpPr>
          <p:cNvPr id="27" name="Straight Connector 26">
            <a:extLst>
              <a:ext uri="{FF2B5EF4-FFF2-40B4-BE49-F238E27FC236}">
                <a16:creationId xmlns:a16="http://schemas.microsoft.com/office/drawing/2014/main" id="{29CC50D4-43CD-4141-A45E-40BCCB41A588}"/>
              </a:ext>
            </a:extLst>
          </p:cNvPr>
          <p:cNvCxnSpPr>
            <a:cxnSpLocks/>
          </p:cNvCxnSpPr>
          <p:nvPr/>
        </p:nvCxnSpPr>
        <p:spPr>
          <a:xfrm>
            <a:off x="8276766" y="1520261"/>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Text&#10;&#10;Description automatically generated">
            <a:extLst>
              <a:ext uri="{FF2B5EF4-FFF2-40B4-BE49-F238E27FC236}">
                <a16:creationId xmlns:a16="http://schemas.microsoft.com/office/drawing/2014/main" id="{5EAD0370-1B04-451A-8FD0-64EFD024BA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4962" y="3173156"/>
            <a:ext cx="3897037" cy="1219263"/>
          </a:xfrm>
          <a:prstGeom prst="rect">
            <a:avLst/>
          </a:prstGeom>
        </p:spPr>
      </p:pic>
      <p:sp>
        <p:nvSpPr>
          <p:cNvPr id="32" name="TextBox 31">
            <a:extLst>
              <a:ext uri="{FF2B5EF4-FFF2-40B4-BE49-F238E27FC236}">
                <a16:creationId xmlns:a16="http://schemas.microsoft.com/office/drawing/2014/main" id="{483D3801-D5BE-40E0-ACB9-9128FBDB6C44}"/>
              </a:ext>
            </a:extLst>
          </p:cNvPr>
          <p:cNvSpPr txBox="1"/>
          <p:nvPr/>
        </p:nvSpPr>
        <p:spPr>
          <a:xfrm>
            <a:off x="311639" y="1150929"/>
            <a:ext cx="3225653" cy="369332"/>
          </a:xfrm>
          <a:prstGeom prst="rect">
            <a:avLst/>
          </a:prstGeom>
          <a:noFill/>
        </p:spPr>
        <p:txBody>
          <a:bodyPr wrap="square" rtlCol="0">
            <a:spAutoFit/>
          </a:bodyPr>
          <a:lstStyle/>
          <a:p>
            <a:r>
              <a:rPr lang="en-CA" dirty="0"/>
              <a:t>Money-gain condition</a:t>
            </a:r>
          </a:p>
        </p:txBody>
      </p:sp>
      <p:sp>
        <p:nvSpPr>
          <p:cNvPr id="33" name="TextBox 32">
            <a:extLst>
              <a:ext uri="{FF2B5EF4-FFF2-40B4-BE49-F238E27FC236}">
                <a16:creationId xmlns:a16="http://schemas.microsoft.com/office/drawing/2014/main" id="{C9B97A51-FF21-4099-80D6-EA3F0A0C065B}"/>
              </a:ext>
            </a:extLst>
          </p:cNvPr>
          <p:cNvSpPr txBox="1"/>
          <p:nvPr/>
        </p:nvSpPr>
        <p:spPr>
          <a:xfrm>
            <a:off x="4685351" y="1189814"/>
            <a:ext cx="3225653" cy="369332"/>
          </a:xfrm>
          <a:prstGeom prst="rect">
            <a:avLst/>
          </a:prstGeom>
          <a:noFill/>
        </p:spPr>
        <p:txBody>
          <a:bodyPr wrap="square" rtlCol="0">
            <a:spAutoFit/>
          </a:bodyPr>
          <a:lstStyle/>
          <a:p>
            <a:r>
              <a:rPr lang="en-CA" dirty="0"/>
              <a:t>CO2-gain condition</a:t>
            </a:r>
          </a:p>
        </p:txBody>
      </p:sp>
      <p:sp>
        <p:nvSpPr>
          <p:cNvPr id="34" name="TextBox 33">
            <a:extLst>
              <a:ext uri="{FF2B5EF4-FFF2-40B4-BE49-F238E27FC236}">
                <a16:creationId xmlns:a16="http://schemas.microsoft.com/office/drawing/2014/main" id="{71B3C4DA-9D1E-4127-9A21-472F97CED125}"/>
              </a:ext>
            </a:extLst>
          </p:cNvPr>
          <p:cNvSpPr txBox="1"/>
          <p:nvPr/>
        </p:nvSpPr>
        <p:spPr>
          <a:xfrm>
            <a:off x="8244754" y="1221429"/>
            <a:ext cx="4114800" cy="369332"/>
          </a:xfrm>
          <a:prstGeom prst="rect">
            <a:avLst/>
          </a:prstGeom>
          <a:noFill/>
        </p:spPr>
        <p:txBody>
          <a:bodyPr wrap="square" rtlCol="0">
            <a:spAutoFit/>
          </a:bodyPr>
          <a:lstStyle/>
          <a:p>
            <a:r>
              <a:rPr lang="en-CA" dirty="0"/>
              <a:t>Money+ CO2-gain condition</a:t>
            </a:r>
          </a:p>
        </p:txBody>
      </p:sp>
      <p:sp>
        <p:nvSpPr>
          <p:cNvPr id="35" name="TextBox 34">
            <a:extLst>
              <a:ext uri="{FF2B5EF4-FFF2-40B4-BE49-F238E27FC236}">
                <a16:creationId xmlns:a16="http://schemas.microsoft.com/office/drawing/2014/main" id="{1A67A2ED-E40A-47A9-BBA9-0C2F89A4B8C4}"/>
              </a:ext>
            </a:extLst>
          </p:cNvPr>
          <p:cNvSpPr txBox="1"/>
          <p:nvPr/>
        </p:nvSpPr>
        <p:spPr>
          <a:xfrm>
            <a:off x="339621" y="2876553"/>
            <a:ext cx="3225653" cy="369332"/>
          </a:xfrm>
          <a:prstGeom prst="rect">
            <a:avLst/>
          </a:prstGeom>
          <a:noFill/>
        </p:spPr>
        <p:txBody>
          <a:bodyPr wrap="square" rtlCol="0">
            <a:spAutoFit/>
          </a:bodyPr>
          <a:lstStyle/>
          <a:p>
            <a:r>
              <a:rPr lang="en-CA" dirty="0"/>
              <a:t>Money-loss condition</a:t>
            </a:r>
          </a:p>
        </p:txBody>
      </p:sp>
      <p:sp>
        <p:nvSpPr>
          <p:cNvPr id="36" name="TextBox 35">
            <a:extLst>
              <a:ext uri="{FF2B5EF4-FFF2-40B4-BE49-F238E27FC236}">
                <a16:creationId xmlns:a16="http://schemas.microsoft.com/office/drawing/2014/main" id="{89A5A4B2-693E-4ECF-BE7A-8342E3D7A37D}"/>
              </a:ext>
            </a:extLst>
          </p:cNvPr>
          <p:cNvSpPr txBox="1"/>
          <p:nvPr/>
        </p:nvSpPr>
        <p:spPr>
          <a:xfrm>
            <a:off x="4782802" y="2836912"/>
            <a:ext cx="3225653" cy="369332"/>
          </a:xfrm>
          <a:prstGeom prst="rect">
            <a:avLst/>
          </a:prstGeom>
          <a:noFill/>
        </p:spPr>
        <p:txBody>
          <a:bodyPr wrap="square" rtlCol="0">
            <a:spAutoFit/>
          </a:bodyPr>
          <a:lstStyle/>
          <a:p>
            <a:r>
              <a:rPr lang="en-CA" dirty="0"/>
              <a:t>CO2-loss condition</a:t>
            </a:r>
          </a:p>
        </p:txBody>
      </p:sp>
      <p:sp>
        <p:nvSpPr>
          <p:cNvPr id="38" name="TextBox 37">
            <a:extLst>
              <a:ext uri="{FF2B5EF4-FFF2-40B4-BE49-F238E27FC236}">
                <a16:creationId xmlns:a16="http://schemas.microsoft.com/office/drawing/2014/main" id="{BDFC8CC2-9163-436F-93A9-861579743172}"/>
              </a:ext>
            </a:extLst>
          </p:cNvPr>
          <p:cNvSpPr txBox="1"/>
          <p:nvPr/>
        </p:nvSpPr>
        <p:spPr>
          <a:xfrm>
            <a:off x="8308779" y="2872280"/>
            <a:ext cx="4114800" cy="369332"/>
          </a:xfrm>
          <a:prstGeom prst="rect">
            <a:avLst/>
          </a:prstGeom>
          <a:noFill/>
        </p:spPr>
        <p:txBody>
          <a:bodyPr wrap="square" rtlCol="0">
            <a:spAutoFit/>
          </a:bodyPr>
          <a:lstStyle/>
          <a:p>
            <a:r>
              <a:rPr lang="en-CA" dirty="0"/>
              <a:t>Money+ CO2-loss condition</a:t>
            </a:r>
          </a:p>
        </p:txBody>
      </p:sp>
    </p:spTree>
    <p:extLst>
      <p:ext uri="{BB962C8B-B14F-4D97-AF65-F5344CB8AC3E}">
        <p14:creationId xmlns:p14="http://schemas.microsoft.com/office/powerpoint/2010/main" val="27539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69FF-95CA-B51D-D488-BF25BC34368F}"/>
              </a:ext>
            </a:extLst>
          </p:cNvPr>
          <p:cNvSpPr>
            <a:spLocks noGrp="1"/>
          </p:cNvSpPr>
          <p:nvPr>
            <p:ph idx="1"/>
          </p:nvPr>
        </p:nvSpPr>
        <p:spPr/>
        <p:txBody>
          <a:bodyPr/>
          <a:lstStyle/>
          <a:p>
            <a:pPr marL="0" indent="0">
              <a:buNone/>
            </a:pPr>
            <a:r>
              <a:rPr lang="en-US" dirty="0"/>
              <a:t>Which condition do you predict was most effective in Pilot Survey 2? </a:t>
            </a:r>
          </a:p>
          <a:p>
            <a:r>
              <a:rPr lang="en-US" b="0" dirty="0"/>
              <a:t>Control</a:t>
            </a:r>
          </a:p>
          <a:p>
            <a:r>
              <a:rPr lang="en-US" b="0" dirty="0"/>
              <a:t>Money Gain</a:t>
            </a:r>
          </a:p>
          <a:p>
            <a:r>
              <a:rPr lang="en-US" b="0" dirty="0"/>
              <a:t>Money Loss</a:t>
            </a:r>
          </a:p>
          <a:p>
            <a:r>
              <a:rPr lang="en-US" b="0" dirty="0"/>
              <a:t>CO2 Gain</a:t>
            </a:r>
          </a:p>
          <a:p>
            <a:r>
              <a:rPr lang="en-US" b="0" dirty="0"/>
              <a:t>CO2 Loss</a:t>
            </a:r>
          </a:p>
          <a:p>
            <a:r>
              <a:rPr lang="en-US" b="0" dirty="0"/>
              <a:t>Money + CO2 Gain</a:t>
            </a:r>
          </a:p>
          <a:p>
            <a:r>
              <a:rPr lang="en-US" b="0" dirty="0"/>
              <a:t>Money + CO2 Loss</a:t>
            </a:r>
          </a:p>
          <a:p>
            <a:r>
              <a:rPr lang="en-US" b="0" dirty="0"/>
              <a:t>Null results</a:t>
            </a:r>
          </a:p>
        </p:txBody>
      </p:sp>
      <p:sp>
        <p:nvSpPr>
          <p:cNvPr id="3" name="Title 2">
            <a:extLst>
              <a:ext uri="{FF2B5EF4-FFF2-40B4-BE49-F238E27FC236}">
                <a16:creationId xmlns:a16="http://schemas.microsoft.com/office/drawing/2014/main" id="{DB96AE5B-4300-1A61-BDFF-69DF02AAF832}"/>
              </a:ext>
            </a:extLst>
          </p:cNvPr>
          <p:cNvSpPr>
            <a:spLocks noGrp="1"/>
          </p:cNvSpPr>
          <p:nvPr>
            <p:ph type="title"/>
          </p:nvPr>
        </p:nvSpPr>
        <p:spPr/>
        <p:txBody>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209443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None of the interventions were significantly more effective than control</a:t>
            </a:r>
          </a:p>
          <a:p>
            <a:endParaRPr lang="en-CA" b="0" dirty="0">
              <a:solidFill>
                <a:schemeClr val="tx1"/>
              </a:solidFill>
            </a:endParaRPr>
          </a:p>
          <a:p>
            <a:r>
              <a:rPr lang="en-US" b="0" dirty="0">
                <a:solidFill>
                  <a:schemeClr val="tx1"/>
                </a:solidFill>
              </a:rPr>
              <a:t>Fishing: The combined motivation condition (money + environment incentives) was </a:t>
            </a:r>
            <a:r>
              <a:rPr lang="en-US" b="0" i="1" dirty="0">
                <a:solidFill>
                  <a:schemeClr val="tx1"/>
                </a:solidFill>
              </a:rPr>
              <a:t>marginally</a:t>
            </a:r>
            <a:r>
              <a:rPr lang="en-US" b="0" dirty="0">
                <a:solidFill>
                  <a:schemeClr val="tx1"/>
                </a:solidFill>
              </a:rPr>
              <a:t> more effective than money or environment incentive alone in driving cold water washing intentions (</a:t>
            </a:r>
            <a:r>
              <a:rPr lang="en-US" b="0" i="1" dirty="0">
                <a:solidFill>
                  <a:schemeClr val="tx1"/>
                </a:solidFill>
              </a:rPr>
              <a:t>p</a:t>
            </a:r>
            <a:r>
              <a:rPr lang="en-US" b="0" dirty="0">
                <a:solidFill>
                  <a:schemeClr val="tx1"/>
                </a:solidFill>
              </a:rPr>
              <a:t> = .067).</a:t>
            </a:r>
          </a:p>
          <a:p>
            <a:pPr marL="0" indent="0">
              <a:buNone/>
            </a:pPr>
            <a:endParaRPr lang="en-US" b="0" dirty="0">
              <a:solidFill>
                <a:schemeClr val="tx1"/>
              </a:solidFill>
            </a:endParaRPr>
          </a:p>
          <a:p>
            <a:r>
              <a:rPr lang="en-US" dirty="0">
                <a:solidFill>
                  <a:schemeClr val="tx1"/>
                </a:solidFill>
              </a:rPr>
              <a:t>Takeaway: Financial &amp; climate consequences are not strong motivators to change laundry </a:t>
            </a:r>
            <a:r>
              <a:rPr lang="en-US" dirty="0" err="1">
                <a:solidFill>
                  <a:schemeClr val="tx1"/>
                </a:solidFill>
              </a:rPr>
              <a:t>behaviours</a:t>
            </a:r>
            <a:endParaRPr lang="en-US"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14210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20000"/>
          </a:bodyPr>
          <a:lstStyle/>
          <a:p>
            <a:r>
              <a:rPr lang="en-CA" b="0" dirty="0">
                <a:solidFill>
                  <a:schemeClr val="tx1"/>
                </a:solidFill>
              </a:rPr>
              <a:t>In qualitative pilot, most people said they care about their clothing, but not microplastics</a:t>
            </a:r>
          </a:p>
          <a:p>
            <a:r>
              <a:rPr lang="en-CA" b="0" dirty="0">
                <a:solidFill>
                  <a:schemeClr val="tx1"/>
                </a:solidFill>
              </a:rPr>
              <a:t>Perhaps a combination of energy, money, and clothing together would be effective? </a:t>
            </a:r>
          </a:p>
          <a:p>
            <a:r>
              <a:rPr lang="en-CA" b="0" dirty="0">
                <a:solidFill>
                  <a:schemeClr val="tx1"/>
                </a:solidFill>
              </a:rPr>
              <a:t>Perhaps a novel motivation (microplastics) would be effective? </a:t>
            </a:r>
          </a:p>
          <a:p>
            <a:r>
              <a:rPr lang="en-CA" b="0" dirty="0">
                <a:solidFill>
                  <a:schemeClr val="tx1"/>
                </a:solidFill>
              </a:rPr>
              <a:t>Vivid imagery might help? </a:t>
            </a:r>
          </a:p>
          <a:p>
            <a:r>
              <a:rPr lang="en-CA" b="0" dirty="0">
                <a:solidFill>
                  <a:schemeClr val="tx1"/>
                </a:solidFill>
              </a:rPr>
              <a:t>400 participants assigned to one of </a:t>
            </a:r>
            <a:r>
              <a:rPr lang="en-CA" dirty="0">
                <a:solidFill>
                  <a:schemeClr val="tx1"/>
                </a:solidFill>
              </a:rPr>
              <a:t>8 conditions</a:t>
            </a:r>
          </a:p>
          <a:p>
            <a:r>
              <a:rPr lang="en-CA" b="0" dirty="0">
                <a:solidFill>
                  <a:schemeClr val="tx1"/>
                </a:solidFill>
              </a:rPr>
              <a:t>Between-participants design: </a:t>
            </a:r>
            <a:br>
              <a:rPr lang="en-CA" b="0" dirty="0">
                <a:solidFill>
                  <a:schemeClr val="tx1"/>
                </a:solidFill>
              </a:rPr>
            </a:br>
            <a:r>
              <a:rPr lang="en-CA" b="0" dirty="0">
                <a:solidFill>
                  <a:schemeClr val="tx1"/>
                </a:solidFill>
              </a:rPr>
              <a:t>2 (messages: microplastic vs. energy+money+CO2) </a:t>
            </a:r>
            <a:br>
              <a:rPr lang="en-CA" b="0" dirty="0">
                <a:solidFill>
                  <a:schemeClr val="tx1"/>
                </a:solidFill>
              </a:rPr>
            </a:br>
            <a:r>
              <a:rPr lang="en-CA" b="0" dirty="0">
                <a:solidFill>
                  <a:schemeClr val="tx1"/>
                </a:solidFill>
              </a:rPr>
              <a:t>x 3 (animal: turtle vs. orca vs. polar bear)</a:t>
            </a:r>
            <a:br>
              <a:rPr lang="en-CA" b="0" dirty="0">
                <a:solidFill>
                  <a:schemeClr val="tx1"/>
                </a:solidFill>
              </a:rPr>
            </a:br>
            <a:r>
              <a:rPr lang="en-CA" b="0" dirty="0">
                <a:solidFill>
                  <a:schemeClr val="tx1"/>
                </a:solidFill>
              </a:rPr>
              <a:t>+ microplastics sweater and turtle</a:t>
            </a:r>
            <a:br>
              <a:rPr lang="en-CA" b="0" dirty="0">
                <a:solidFill>
                  <a:schemeClr val="tx1"/>
                </a:solidFill>
              </a:rPr>
            </a:br>
            <a:r>
              <a:rPr lang="en-CA" b="0" dirty="0">
                <a:solidFill>
                  <a:schemeClr val="tx1"/>
                </a:solidFill>
              </a:rPr>
              <a:t>+ control </a:t>
            </a:r>
            <a:br>
              <a:rPr lang="en-CA" b="0" dirty="0">
                <a:solidFill>
                  <a:schemeClr val="tx1"/>
                </a:solidFill>
              </a:rPr>
            </a:b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4</a:t>
            </a:r>
            <a:endParaRPr lang="en-US" dirty="0"/>
          </a:p>
        </p:txBody>
      </p:sp>
    </p:spTree>
    <p:extLst>
      <p:ext uri="{BB962C8B-B14F-4D97-AF65-F5344CB8AC3E}">
        <p14:creationId xmlns:p14="http://schemas.microsoft.com/office/powerpoint/2010/main" val="647451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CA" sz="800" dirty="0">
                <a:solidFill>
                  <a:srgbClr val="77828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https://www.pngkey.com/maxpic/u2w7w7u2o0q8o0r5/</a:t>
            </a:r>
            <a:r>
              <a:rPr lang="en-CA" sz="800" dirty="0">
                <a:solidFill>
                  <a:srgbClr val="778285"/>
                </a:solidFill>
                <a:latin typeface="Calibri" panose="020F0502020204030204" pitchFamily="34" charset="0"/>
                <a:cs typeface="Calibri" panose="020F0502020204030204" pitchFamily="34" charset="0"/>
              </a:rPr>
              <a:t> </a:t>
            </a:r>
          </a:p>
        </p:txBody>
      </p:sp>
      <p:sp>
        <p:nvSpPr>
          <p:cNvPr id="26" name="TextBox 25">
            <a:extLst>
              <a:ext uri="{FF2B5EF4-FFF2-40B4-BE49-F238E27FC236}">
                <a16:creationId xmlns:a16="http://schemas.microsoft.com/office/drawing/2014/main" id="{C58A230C-C9A0-4DB3-8CAC-0648EA608F6A}"/>
              </a:ext>
            </a:extLst>
          </p:cNvPr>
          <p:cNvSpPr txBox="1"/>
          <p:nvPr/>
        </p:nvSpPr>
        <p:spPr>
          <a:xfrm>
            <a:off x="7920077" y="1305758"/>
            <a:ext cx="4179158" cy="3416320"/>
          </a:xfrm>
          <a:prstGeom prst="rect">
            <a:avLst/>
          </a:prstGeom>
          <a:noFill/>
        </p:spPr>
        <p:txBody>
          <a:bodyPr wrap="square" rtlCol="0">
            <a:spAutoFit/>
          </a:bodyPr>
          <a:lstStyle/>
          <a:p>
            <a:r>
              <a:rPr lang="en-CA" sz="2400" dirty="0"/>
              <a:t>Willingness to engage in conservation behaviour (1=Not at all likely, 5=Very likely): </a:t>
            </a:r>
          </a:p>
          <a:p>
            <a:pPr marL="457200" indent="-457200">
              <a:buFont typeface="Arial" panose="020B0604020202020204" pitchFamily="34" charset="0"/>
              <a:buChar char="•"/>
            </a:pPr>
            <a:r>
              <a:rPr lang="en-CA" sz="2400" dirty="0" err="1"/>
              <a:t>Rewear</a:t>
            </a:r>
            <a:r>
              <a:rPr lang="en-CA" sz="2400" dirty="0"/>
              <a:t> clothes until dirty, </a:t>
            </a:r>
          </a:p>
          <a:p>
            <a:pPr marL="457200" indent="-457200">
              <a:buFont typeface="Arial" panose="020B0604020202020204" pitchFamily="34" charset="0"/>
              <a:buChar char="•"/>
            </a:pPr>
            <a:r>
              <a:rPr lang="en-CA" sz="2400" dirty="0"/>
              <a:t>Combine small loads into large loads, </a:t>
            </a:r>
          </a:p>
          <a:p>
            <a:pPr marL="457200" indent="-457200">
              <a:buFont typeface="Arial" panose="020B0604020202020204" pitchFamily="34" charset="0"/>
              <a:buChar char="•"/>
            </a:pPr>
            <a:r>
              <a:rPr lang="en-CA" sz="2400" dirty="0"/>
              <a:t>Wash laundry in cold water, </a:t>
            </a:r>
          </a:p>
          <a:p>
            <a:pPr marL="457200" indent="-457200">
              <a:buFont typeface="Arial" panose="020B0604020202020204" pitchFamily="34" charset="0"/>
              <a:buChar char="•"/>
            </a:pPr>
            <a:r>
              <a:rPr lang="en-CA" sz="2400" dirty="0"/>
              <a:t>Hang dry laundry inside or outside</a:t>
            </a:r>
          </a:p>
        </p:txBody>
      </p:sp>
      <p:sp>
        <p:nvSpPr>
          <p:cNvPr id="30" name="TextBox 29">
            <a:extLst>
              <a:ext uri="{FF2B5EF4-FFF2-40B4-BE49-F238E27FC236}">
                <a16:creationId xmlns:a16="http://schemas.microsoft.com/office/drawing/2014/main" id="{9654359B-4718-4E65-A35E-ABD84FC9DDC3}"/>
              </a:ext>
            </a:extLst>
          </p:cNvPr>
          <p:cNvSpPr txBox="1"/>
          <p:nvPr/>
        </p:nvSpPr>
        <p:spPr>
          <a:xfrm>
            <a:off x="2136123" y="0"/>
            <a:ext cx="8529354" cy="646331"/>
          </a:xfrm>
          <a:prstGeom prst="rect">
            <a:avLst/>
          </a:prstGeom>
          <a:noFill/>
        </p:spPr>
        <p:txBody>
          <a:bodyPr wrap="square" rtlCol="0">
            <a:spAutoFit/>
          </a:bodyPr>
          <a:lstStyle/>
          <a:p>
            <a:r>
              <a:rPr lang="en-CA" sz="3600" dirty="0"/>
              <a:t>Microplastics sweater and  turtle condition</a:t>
            </a:r>
          </a:p>
        </p:txBody>
      </p:sp>
      <p:pic>
        <p:nvPicPr>
          <p:cNvPr id="4" name="Picture 3">
            <a:extLst>
              <a:ext uri="{FF2B5EF4-FFF2-40B4-BE49-F238E27FC236}">
                <a16:creationId xmlns:a16="http://schemas.microsoft.com/office/drawing/2014/main" id="{C30A53CE-416E-7B66-E386-052D448FB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70" y="581505"/>
            <a:ext cx="7574120" cy="6171899"/>
          </a:xfrm>
          <a:prstGeom prst="rect">
            <a:avLst/>
          </a:prstGeom>
        </p:spPr>
      </p:pic>
    </p:spTree>
    <p:extLst>
      <p:ext uri="{BB962C8B-B14F-4D97-AF65-F5344CB8AC3E}">
        <p14:creationId xmlns:p14="http://schemas.microsoft.com/office/powerpoint/2010/main" val="129163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26" name="TextBox 25">
            <a:extLst>
              <a:ext uri="{FF2B5EF4-FFF2-40B4-BE49-F238E27FC236}">
                <a16:creationId xmlns:a16="http://schemas.microsoft.com/office/drawing/2014/main" id="{C58A230C-C9A0-4DB3-8CAC-0648EA608F6A}"/>
              </a:ext>
            </a:extLst>
          </p:cNvPr>
          <p:cNvSpPr txBox="1"/>
          <p:nvPr/>
        </p:nvSpPr>
        <p:spPr>
          <a:xfrm>
            <a:off x="412281" y="5633025"/>
            <a:ext cx="11507556" cy="646331"/>
          </a:xfrm>
          <a:prstGeom prst="rect">
            <a:avLst/>
          </a:prstGeom>
          <a:noFill/>
        </p:spPr>
        <p:txBody>
          <a:bodyPr wrap="square" rtlCol="0">
            <a:spAutoFit/>
          </a:bodyPr>
          <a:lstStyle/>
          <a:p>
            <a:r>
              <a:rPr lang="en-CA" dirty="0"/>
              <a:t>Willingness to engage in conservation behaviour (1=Not at all likely, 5=Very likely): “</a:t>
            </a:r>
            <a:r>
              <a:rPr lang="en-CA" dirty="0" err="1"/>
              <a:t>Rewear</a:t>
            </a:r>
            <a:r>
              <a:rPr lang="en-CA" dirty="0"/>
              <a:t> clothes until dirty, Combine small loads into large loads, Wash laundry in cold water, Hang dry laundry inside or outside</a:t>
            </a:r>
          </a:p>
        </p:txBody>
      </p:sp>
      <p:sp>
        <p:nvSpPr>
          <p:cNvPr id="30" name="TextBox 29">
            <a:extLst>
              <a:ext uri="{FF2B5EF4-FFF2-40B4-BE49-F238E27FC236}">
                <a16:creationId xmlns:a16="http://schemas.microsoft.com/office/drawing/2014/main" id="{9654359B-4718-4E65-A35E-ABD84FC9DDC3}"/>
              </a:ext>
            </a:extLst>
          </p:cNvPr>
          <p:cNvSpPr txBox="1"/>
          <p:nvPr/>
        </p:nvSpPr>
        <p:spPr>
          <a:xfrm>
            <a:off x="3344594" y="740490"/>
            <a:ext cx="6112411" cy="646331"/>
          </a:xfrm>
          <a:prstGeom prst="rect">
            <a:avLst/>
          </a:prstGeom>
          <a:noFill/>
        </p:spPr>
        <p:txBody>
          <a:bodyPr wrap="square" rtlCol="0">
            <a:spAutoFit/>
          </a:bodyPr>
          <a:lstStyle/>
          <a:p>
            <a:r>
              <a:rPr lang="en-CA" sz="3600" dirty="0"/>
              <a:t>Microplastics turtle condition</a:t>
            </a:r>
          </a:p>
        </p:txBody>
      </p:sp>
      <p:pic>
        <p:nvPicPr>
          <p:cNvPr id="10" name="Picture 9" descr="A picture containing text, reptile, turtle&#10;&#10;Description automatically generated">
            <a:extLst>
              <a:ext uri="{FF2B5EF4-FFF2-40B4-BE49-F238E27FC236}">
                <a16:creationId xmlns:a16="http://schemas.microsoft.com/office/drawing/2014/main" id="{CB881BDC-4558-4301-0BF1-4FD3CCB46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90" y="1386821"/>
            <a:ext cx="10439619" cy="4397327"/>
          </a:xfrm>
          <a:prstGeom prst="rect">
            <a:avLst/>
          </a:prstGeom>
        </p:spPr>
      </p:pic>
    </p:spTree>
    <p:extLst>
      <p:ext uri="{BB962C8B-B14F-4D97-AF65-F5344CB8AC3E}">
        <p14:creationId xmlns:p14="http://schemas.microsoft.com/office/powerpoint/2010/main" val="3944795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962400" y="740490"/>
            <a:ext cx="7933005" cy="646331"/>
          </a:xfrm>
          <a:prstGeom prst="rect">
            <a:avLst/>
          </a:prstGeom>
          <a:noFill/>
        </p:spPr>
        <p:txBody>
          <a:bodyPr wrap="square" rtlCol="0">
            <a:spAutoFit/>
          </a:bodyPr>
          <a:lstStyle/>
          <a:p>
            <a:r>
              <a:rPr lang="en-CA" sz="3600" dirty="0"/>
              <a:t>Energy turtle condition</a:t>
            </a:r>
          </a:p>
        </p:txBody>
      </p:sp>
      <p:pic>
        <p:nvPicPr>
          <p:cNvPr id="7" name="Picture 6" descr="A picture containing text, reptile, turtle&#10;&#10;Description automatically generated">
            <a:extLst>
              <a:ext uri="{FF2B5EF4-FFF2-40B4-BE49-F238E27FC236}">
                <a16:creationId xmlns:a16="http://schemas.microsoft.com/office/drawing/2014/main" id="{8C2A6398-0544-A2F6-0E79-A7631D3BA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3" y="1386821"/>
            <a:ext cx="11493716" cy="4868205"/>
          </a:xfrm>
          <a:prstGeom prst="rect">
            <a:avLst/>
          </a:prstGeom>
        </p:spPr>
      </p:pic>
    </p:spTree>
    <p:extLst>
      <p:ext uri="{BB962C8B-B14F-4D97-AF65-F5344CB8AC3E}">
        <p14:creationId xmlns:p14="http://schemas.microsoft.com/office/powerpoint/2010/main" val="185944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Microplastics bear condition</a:t>
            </a:r>
          </a:p>
        </p:txBody>
      </p:sp>
      <p:pic>
        <p:nvPicPr>
          <p:cNvPr id="4" name="Picture 3">
            <a:extLst>
              <a:ext uri="{FF2B5EF4-FFF2-40B4-BE49-F238E27FC236}">
                <a16:creationId xmlns:a16="http://schemas.microsoft.com/office/drawing/2014/main" id="{FA5CC083-539B-19A2-903F-75E25E2D3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967" y="1386821"/>
            <a:ext cx="6709604" cy="4738476"/>
          </a:xfrm>
          <a:prstGeom prst="rect">
            <a:avLst/>
          </a:prstGeom>
        </p:spPr>
      </p:pic>
    </p:spTree>
    <p:extLst>
      <p:ext uri="{BB962C8B-B14F-4D97-AF65-F5344CB8AC3E}">
        <p14:creationId xmlns:p14="http://schemas.microsoft.com/office/powerpoint/2010/main" val="200347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Energy bear condition</a:t>
            </a:r>
          </a:p>
        </p:txBody>
      </p:sp>
      <p:pic>
        <p:nvPicPr>
          <p:cNvPr id="5" name="Picture 4">
            <a:extLst>
              <a:ext uri="{FF2B5EF4-FFF2-40B4-BE49-F238E27FC236}">
                <a16:creationId xmlns:a16="http://schemas.microsoft.com/office/drawing/2014/main" id="{481C15ED-4AD1-9130-1918-F4ABFC2CA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434" y="1349484"/>
            <a:ext cx="7065132" cy="5085287"/>
          </a:xfrm>
          <a:prstGeom prst="rect">
            <a:avLst/>
          </a:prstGeom>
        </p:spPr>
      </p:pic>
    </p:spTree>
    <p:extLst>
      <p:ext uri="{BB962C8B-B14F-4D97-AF65-F5344CB8AC3E}">
        <p14:creationId xmlns:p14="http://schemas.microsoft.com/office/powerpoint/2010/main" val="35545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Microplastics orcas condition</a:t>
            </a:r>
          </a:p>
        </p:txBody>
      </p:sp>
      <p:pic>
        <p:nvPicPr>
          <p:cNvPr id="5" name="Picture 4">
            <a:extLst>
              <a:ext uri="{FF2B5EF4-FFF2-40B4-BE49-F238E27FC236}">
                <a16:creationId xmlns:a16="http://schemas.microsoft.com/office/drawing/2014/main" id="{A391B828-A376-543F-7049-7133DFE17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57" y="1349484"/>
            <a:ext cx="6435665" cy="5245252"/>
          </a:xfrm>
          <a:prstGeom prst="rect">
            <a:avLst/>
          </a:prstGeom>
        </p:spPr>
      </p:pic>
    </p:spTree>
    <p:extLst>
      <p:ext uri="{BB962C8B-B14F-4D97-AF65-F5344CB8AC3E}">
        <p14:creationId xmlns:p14="http://schemas.microsoft.com/office/powerpoint/2010/main" val="2187662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sp>
        <p:nvSpPr>
          <p:cNvPr id="30" name="TextBox 29">
            <a:extLst>
              <a:ext uri="{FF2B5EF4-FFF2-40B4-BE49-F238E27FC236}">
                <a16:creationId xmlns:a16="http://schemas.microsoft.com/office/drawing/2014/main" id="{9654359B-4718-4E65-A35E-ABD84FC9DDC3}"/>
              </a:ext>
            </a:extLst>
          </p:cNvPr>
          <p:cNvSpPr txBox="1"/>
          <p:nvPr/>
        </p:nvSpPr>
        <p:spPr>
          <a:xfrm>
            <a:off x="3445565" y="703153"/>
            <a:ext cx="7933005" cy="646331"/>
          </a:xfrm>
          <a:prstGeom prst="rect">
            <a:avLst/>
          </a:prstGeom>
          <a:noFill/>
        </p:spPr>
        <p:txBody>
          <a:bodyPr wrap="square" rtlCol="0">
            <a:spAutoFit/>
          </a:bodyPr>
          <a:lstStyle/>
          <a:p>
            <a:r>
              <a:rPr lang="en-CA" sz="3600" dirty="0"/>
              <a:t>Energy orcas condition</a:t>
            </a:r>
          </a:p>
        </p:txBody>
      </p:sp>
      <p:pic>
        <p:nvPicPr>
          <p:cNvPr id="4" name="Picture 3">
            <a:extLst>
              <a:ext uri="{FF2B5EF4-FFF2-40B4-BE49-F238E27FC236}">
                <a16:creationId xmlns:a16="http://schemas.microsoft.com/office/drawing/2014/main" id="{D17DD034-D5C0-A5CD-3E88-D9CA6EF43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066" y="1257474"/>
            <a:ext cx="6481868" cy="5280486"/>
          </a:xfrm>
          <a:prstGeom prst="rect">
            <a:avLst/>
          </a:prstGeom>
        </p:spPr>
      </p:pic>
    </p:spTree>
    <p:extLst>
      <p:ext uri="{BB962C8B-B14F-4D97-AF65-F5344CB8AC3E}">
        <p14:creationId xmlns:p14="http://schemas.microsoft.com/office/powerpoint/2010/main" val="406112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69FF-95CA-B51D-D488-BF25BC34368F}"/>
              </a:ext>
            </a:extLst>
          </p:cNvPr>
          <p:cNvSpPr>
            <a:spLocks noGrp="1"/>
          </p:cNvSpPr>
          <p:nvPr>
            <p:ph idx="1"/>
          </p:nvPr>
        </p:nvSpPr>
        <p:spPr/>
        <p:txBody>
          <a:bodyPr>
            <a:normAutofit lnSpcReduction="10000"/>
          </a:bodyPr>
          <a:lstStyle/>
          <a:p>
            <a:pPr marL="0" indent="0">
              <a:buNone/>
            </a:pPr>
            <a:r>
              <a:rPr lang="en-US" dirty="0"/>
              <a:t>Which condition do you predict was most effective in Pilot Survey 4? </a:t>
            </a:r>
          </a:p>
          <a:p>
            <a:r>
              <a:rPr lang="en-US" b="0" dirty="0"/>
              <a:t>Control</a:t>
            </a:r>
          </a:p>
          <a:p>
            <a:r>
              <a:rPr lang="en-US" b="0" dirty="0"/>
              <a:t>Micro sweater + turtle</a:t>
            </a:r>
          </a:p>
          <a:p>
            <a:r>
              <a:rPr lang="en-US" b="0" dirty="0"/>
              <a:t>Micro turtles</a:t>
            </a:r>
          </a:p>
          <a:p>
            <a:r>
              <a:rPr lang="en-US" b="0" dirty="0"/>
              <a:t>Energy turtles</a:t>
            </a:r>
          </a:p>
          <a:p>
            <a:r>
              <a:rPr lang="en-US" b="0" dirty="0"/>
              <a:t>Micro bears</a:t>
            </a:r>
          </a:p>
          <a:p>
            <a:r>
              <a:rPr lang="en-US" b="0" dirty="0"/>
              <a:t>Energy bears</a:t>
            </a:r>
          </a:p>
          <a:p>
            <a:r>
              <a:rPr lang="en-US" b="0" dirty="0"/>
              <a:t>Micro orcas</a:t>
            </a:r>
          </a:p>
          <a:p>
            <a:r>
              <a:rPr lang="en-US" b="0" dirty="0"/>
              <a:t>Energy orcas</a:t>
            </a:r>
          </a:p>
          <a:p>
            <a:r>
              <a:rPr lang="en-US" b="0" dirty="0"/>
              <a:t>Null results</a:t>
            </a:r>
          </a:p>
        </p:txBody>
      </p:sp>
      <p:sp>
        <p:nvSpPr>
          <p:cNvPr id="3" name="Title 2">
            <a:extLst>
              <a:ext uri="{FF2B5EF4-FFF2-40B4-BE49-F238E27FC236}">
                <a16:creationId xmlns:a16="http://schemas.microsoft.com/office/drawing/2014/main" id="{DB96AE5B-4300-1A61-BDFF-69DF02AAF832}"/>
              </a:ext>
            </a:extLst>
          </p:cNvPr>
          <p:cNvSpPr>
            <a:spLocks noGrp="1"/>
          </p:cNvSpPr>
          <p:nvPr>
            <p:ph type="title"/>
          </p:nvPr>
        </p:nvSpPr>
        <p:spPr/>
        <p:txBody>
          <a:bodyPr/>
          <a:lstStyle/>
          <a:p>
            <a:r>
              <a:rPr lang="en-CA" b="0" dirty="0">
                <a:solidFill>
                  <a:schemeClr val="tx1"/>
                </a:solidFill>
              </a:rPr>
              <a:t>Pilot Survey 4</a:t>
            </a:r>
            <a:endParaRPr lang="en-US" dirty="0"/>
          </a:p>
        </p:txBody>
      </p:sp>
    </p:spTree>
    <p:extLst>
      <p:ext uri="{BB962C8B-B14F-4D97-AF65-F5344CB8AC3E}">
        <p14:creationId xmlns:p14="http://schemas.microsoft.com/office/powerpoint/2010/main" val="664862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4</a:t>
            </a:r>
            <a:endParaRPr lang="en-US" dirty="0"/>
          </a:p>
        </p:txBody>
      </p:sp>
      <p:graphicFrame>
        <p:nvGraphicFramePr>
          <p:cNvPr id="5" name="Table 4">
            <a:extLst>
              <a:ext uri="{FF2B5EF4-FFF2-40B4-BE49-F238E27FC236}">
                <a16:creationId xmlns:a16="http://schemas.microsoft.com/office/drawing/2014/main" id="{BA2971F1-92BD-4C01-B669-CBB957CAF0A7}"/>
              </a:ext>
            </a:extLst>
          </p:cNvPr>
          <p:cNvGraphicFramePr>
            <a:graphicFrameLocks noGrp="1"/>
          </p:cNvGraphicFramePr>
          <p:nvPr>
            <p:extLst>
              <p:ext uri="{D42A27DB-BD31-4B8C-83A1-F6EECF244321}">
                <p14:modId xmlns:p14="http://schemas.microsoft.com/office/powerpoint/2010/main" val="3610544105"/>
              </p:ext>
            </p:extLst>
          </p:nvPr>
        </p:nvGraphicFramePr>
        <p:xfrm>
          <a:off x="223837" y="741020"/>
          <a:ext cx="11634789" cy="4608348"/>
        </p:xfrm>
        <a:graphic>
          <a:graphicData uri="http://schemas.openxmlformats.org/drawingml/2006/table">
            <a:tbl>
              <a:tblPr firstRow="1" bandRow="1">
                <a:tableStyleId>{BC89EF96-8CEA-46FF-86C4-4CE0E7609802}</a:tableStyleId>
              </a:tblPr>
              <a:tblGrid>
                <a:gridCol w="3164946">
                  <a:extLst>
                    <a:ext uri="{9D8B030D-6E8A-4147-A177-3AD203B41FA5}">
                      <a16:colId xmlns:a16="http://schemas.microsoft.com/office/drawing/2014/main" val="3668585392"/>
                    </a:ext>
                  </a:extLst>
                </a:gridCol>
                <a:gridCol w="2323924">
                  <a:extLst>
                    <a:ext uri="{9D8B030D-6E8A-4147-A177-3AD203B41FA5}">
                      <a16:colId xmlns:a16="http://schemas.microsoft.com/office/drawing/2014/main" val="3249155554"/>
                    </a:ext>
                  </a:extLst>
                </a:gridCol>
                <a:gridCol w="1896957">
                  <a:extLst>
                    <a:ext uri="{9D8B030D-6E8A-4147-A177-3AD203B41FA5}">
                      <a16:colId xmlns:a16="http://schemas.microsoft.com/office/drawing/2014/main" val="2303121777"/>
                    </a:ext>
                  </a:extLst>
                </a:gridCol>
                <a:gridCol w="988926">
                  <a:extLst>
                    <a:ext uri="{9D8B030D-6E8A-4147-A177-3AD203B41FA5}">
                      <a16:colId xmlns:a16="http://schemas.microsoft.com/office/drawing/2014/main" val="3270349357"/>
                    </a:ext>
                  </a:extLst>
                </a:gridCol>
                <a:gridCol w="1207125">
                  <a:extLst>
                    <a:ext uri="{9D8B030D-6E8A-4147-A177-3AD203B41FA5}">
                      <a16:colId xmlns:a16="http://schemas.microsoft.com/office/drawing/2014/main" val="3667638729"/>
                    </a:ext>
                  </a:extLst>
                </a:gridCol>
                <a:gridCol w="917571">
                  <a:extLst>
                    <a:ext uri="{9D8B030D-6E8A-4147-A177-3AD203B41FA5}">
                      <a16:colId xmlns:a16="http://schemas.microsoft.com/office/drawing/2014/main" val="1224337286"/>
                    </a:ext>
                  </a:extLst>
                </a:gridCol>
                <a:gridCol w="1135340">
                  <a:extLst>
                    <a:ext uri="{9D8B030D-6E8A-4147-A177-3AD203B41FA5}">
                      <a16:colId xmlns:a16="http://schemas.microsoft.com/office/drawing/2014/main" val="1153525607"/>
                    </a:ext>
                  </a:extLst>
                </a:gridCol>
              </a:tblGrid>
              <a:tr h="518174">
                <a:tc>
                  <a:txBody>
                    <a:bodyPr/>
                    <a:lstStyle/>
                    <a:p>
                      <a:pPr algn="l"/>
                      <a:r>
                        <a:rPr lang="en-US" sz="2000" dirty="0"/>
                        <a:t>Label</a:t>
                      </a:r>
                    </a:p>
                  </a:txBody>
                  <a:tcPr>
                    <a:noFill/>
                  </a:tcPr>
                </a:tc>
                <a:tc>
                  <a:txBody>
                    <a:bodyPr/>
                    <a:lstStyle/>
                    <a:p>
                      <a:pPr algn="l"/>
                      <a:r>
                        <a:rPr lang="en-US" sz="2000" dirty="0"/>
                        <a:t>Place decal</a:t>
                      </a:r>
                    </a:p>
                  </a:txBody>
                  <a:tcPr>
                    <a:noFill/>
                  </a:tcPr>
                </a:tc>
                <a:tc>
                  <a:txBody>
                    <a:bodyPr/>
                    <a:lstStyle/>
                    <a:p>
                      <a:pPr algn="l"/>
                      <a:r>
                        <a:rPr lang="en-US" sz="2000" dirty="0"/>
                        <a:t>Cold Water</a:t>
                      </a:r>
                    </a:p>
                  </a:txBody>
                  <a:tcPr>
                    <a:noFill/>
                  </a:tcPr>
                </a:tc>
                <a:tc>
                  <a:txBody>
                    <a:bodyPr/>
                    <a:lstStyle/>
                    <a:p>
                      <a:pPr algn="l"/>
                      <a:r>
                        <a:rPr lang="en-US" sz="2000" dirty="0" err="1"/>
                        <a:t>Rewear</a:t>
                      </a:r>
                      <a:endParaRPr lang="en-US" sz="2000" dirty="0"/>
                    </a:p>
                  </a:txBody>
                  <a:tcPr>
                    <a:noFill/>
                  </a:tcPr>
                </a:tc>
                <a:tc>
                  <a:txBody>
                    <a:bodyPr/>
                    <a:lstStyle/>
                    <a:p>
                      <a:pPr algn="l"/>
                      <a:r>
                        <a:rPr lang="en-US" sz="2000" dirty="0"/>
                        <a:t>Combine Load</a:t>
                      </a:r>
                    </a:p>
                  </a:txBody>
                  <a:tcPr>
                    <a:noFill/>
                  </a:tcPr>
                </a:tc>
                <a:tc>
                  <a:txBody>
                    <a:bodyPr/>
                    <a:lstStyle/>
                    <a:p>
                      <a:pPr algn="l"/>
                      <a:r>
                        <a:rPr lang="en-US" sz="2000" dirty="0"/>
                        <a:t>Hang Dry</a:t>
                      </a:r>
                    </a:p>
                  </a:txBody>
                  <a:tcPr>
                    <a:noFill/>
                  </a:tcPr>
                </a:tc>
                <a:tc>
                  <a:txBody>
                    <a:bodyPr/>
                    <a:lstStyle/>
                    <a:p>
                      <a:pPr algn="l"/>
                      <a:r>
                        <a:rPr lang="en-US" sz="2000" dirty="0"/>
                        <a:t>Average</a:t>
                      </a:r>
                    </a:p>
                  </a:txBody>
                  <a:tcPr>
                    <a:noFill/>
                  </a:tcPr>
                </a:tc>
                <a:extLst>
                  <a:ext uri="{0D108BD9-81ED-4DB2-BD59-A6C34878D82A}">
                    <a16:rowId xmlns:a16="http://schemas.microsoft.com/office/drawing/2014/main" val="3559910992"/>
                  </a:ext>
                </a:extLst>
              </a:tr>
              <a:tr h="468338">
                <a:tc>
                  <a:txBody>
                    <a:bodyPr/>
                    <a:lstStyle/>
                    <a:p>
                      <a:r>
                        <a:rPr lang="en-US" sz="2000" dirty="0"/>
                        <a:t>Control (n=48)</a:t>
                      </a:r>
                    </a:p>
                  </a:txBody>
                  <a:tcPr>
                    <a:solidFill>
                      <a:schemeClr val="bg1">
                        <a:lumMod val="95000"/>
                      </a:schemeClr>
                    </a:solidFill>
                  </a:tcPr>
                </a:tc>
                <a:tc>
                  <a:txBody>
                    <a:bodyPr/>
                    <a:lstStyle/>
                    <a:p>
                      <a:endParaRPr lang="en-US" sz="2000" dirty="0"/>
                    </a:p>
                  </a:txBody>
                  <a:tcPr>
                    <a:solidFill>
                      <a:schemeClr val="bg1">
                        <a:lumMod val="95000"/>
                      </a:schemeClr>
                    </a:solidFill>
                  </a:tcPr>
                </a:tc>
                <a:tc>
                  <a:txBody>
                    <a:bodyPr/>
                    <a:lstStyle/>
                    <a:p>
                      <a:pPr algn="r"/>
                      <a:r>
                        <a:rPr lang="en-US" sz="2000" dirty="0"/>
                        <a:t>3.6</a:t>
                      </a:r>
                    </a:p>
                  </a:txBody>
                  <a:tcPr>
                    <a:solidFill>
                      <a:schemeClr val="bg1"/>
                    </a:solidFill>
                  </a:tcPr>
                </a:tc>
                <a:tc>
                  <a:txBody>
                    <a:bodyPr/>
                    <a:lstStyle/>
                    <a:p>
                      <a:pPr algn="r"/>
                      <a:r>
                        <a:rPr lang="en-US" sz="2000" dirty="0"/>
                        <a:t>3.4</a:t>
                      </a:r>
                    </a:p>
                  </a:txBody>
                  <a:tcPr>
                    <a:solidFill>
                      <a:schemeClr val="bg1"/>
                    </a:solidFill>
                  </a:tcPr>
                </a:tc>
                <a:tc>
                  <a:txBody>
                    <a:bodyPr/>
                    <a:lstStyle/>
                    <a:p>
                      <a:pPr algn="r"/>
                      <a:r>
                        <a:rPr lang="en-US" sz="2000" dirty="0"/>
                        <a:t>4.2</a:t>
                      </a:r>
                    </a:p>
                  </a:txBody>
                  <a:tcPr>
                    <a:solidFill>
                      <a:schemeClr val="bg1"/>
                    </a:solidFill>
                  </a:tcPr>
                </a:tc>
                <a:tc>
                  <a:txBody>
                    <a:bodyPr/>
                    <a:lstStyle/>
                    <a:p>
                      <a:pPr algn="r"/>
                      <a:r>
                        <a:rPr lang="en-US" sz="2000" dirty="0"/>
                        <a:t>3.0</a:t>
                      </a:r>
                    </a:p>
                  </a:txBody>
                  <a:tcPr>
                    <a:solidFill>
                      <a:schemeClr val="bg1"/>
                    </a:solidFill>
                  </a:tcPr>
                </a:tc>
                <a:tc>
                  <a:txBody>
                    <a:bodyPr/>
                    <a:lstStyle/>
                    <a:p>
                      <a:pPr algn="r"/>
                      <a:r>
                        <a:rPr lang="en-US" sz="2000" dirty="0"/>
                        <a:t>3.5</a:t>
                      </a:r>
                    </a:p>
                  </a:txBody>
                  <a:tcPr>
                    <a:solidFill>
                      <a:schemeClr val="bg1"/>
                    </a:solidFill>
                  </a:tcPr>
                </a:tc>
                <a:extLst>
                  <a:ext uri="{0D108BD9-81ED-4DB2-BD59-A6C34878D82A}">
                    <a16:rowId xmlns:a16="http://schemas.microsoft.com/office/drawing/2014/main" val="4007766413"/>
                  </a:ext>
                </a:extLst>
              </a:tr>
              <a:tr h="296099">
                <a:tc>
                  <a:txBody>
                    <a:bodyPr/>
                    <a:lstStyle/>
                    <a:p>
                      <a:r>
                        <a:rPr lang="en-CA" sz="2000" kern="1200" dirty="0">
                          <a:solidFill>
                            <a:schemeClr val="tx1"/>
                          </a:solidFill>
                          <a:effectLst/>
                          <a:latin typeface="+mn-lt"/>
                          <a:ea typeface="+mn-ea"/>
                          <a:cs typeface="+mn-cs"/>
                        </a:rPr>
                        <a:t>Microplastics Sweater (n=42)</a:t>
                      </a:r>
                      <a:endParaRPr lang="en-US" sz="2000" dirty="0"/>
                    </a:p>
                  </a:txBody>
                  <a:tcPr>
                    <a:solidFill>
                      <a:schemeClr val="bg1">
                        <a:lumMod val="95000"/>
                      </a:schemeClr>
                    </a:solidFill>
                  </a:tcPr>
                </a:tc>
                <a:tc>
                  <a:txBody>
                    <a:bodyPr/>
                    <a:lstStyle/>
                    <a:p>
                      <a:r>
                        <a:rPr lang="en-US" sz="2000" dirty="0"/>
                        <a:t>3.5</a:t>
                      </a:r>
                    </a:p>
                  </a:txBody>
                  <a:tcPr>
                    <a:solidFill>
                      <a:schemeClr val="bg1">
                        <a:lumMod val="95000"/>
                      </a:schemeClr>
                    </a:solidFill>
                  </a:tcPr>
                </a:tc>
                <a:tc>
                  <a:txBody>
                    <a:bodyPr/>
                    <a:lstStyle/>
                    <a:p>
                      <a:pPr algn="r"/>
                      <a:r>
                        <a:rPr lang="en-US" sz="2000" dirty="0">
                          <a:highlight>
                            <a:srgbClr val="FFFF00"/>
                          </a:highlight>
                        </a:rPr>
                        <a:t>4.1*</a:t>
                      </a:r>
                    </a:p>
                  </a:txBody>
                  <a:tcPr>
                    <a:solidFill>
                      <a:schemeClr val="bg1"/>
                    </a:solidFill>
                  </a:tcPr>
                </a:tc>
                <a:tc>
                  <a:txBody>
                    <a:bodyPr/>
                    <a:lstStyle/>
                    <a:p>
                      <a:pPr algn="r"/>
                      <a:r>
                        <a:rPr lang="en-US" sz="2000" dirty="0">
                          <a:highlight>
                            <a:srgbClr val="FFFF00"/>
                          </a:highlight>
                        </a:rPr>
                        <a:t>4.0* </a:t>
                      </a:r>
                    </a:p>
                  </a:txBody>
                  <a:tcPr>
                    <a:solidFill>
                      <a:schemeClr val="bg1"/>
                    </a:solidFill>
                  </a:tcPr>
                </a:tc>
                <a:tc>
                  <a:txBody>
                    <a:bodyPr/>
                    <a:lstStyle/>
                    <a:p>
                      <a:pPr algn="r"/>
                      <a:r>
                        <a:rPr lang="en-US" sz="2000" dirty="0">
                          <a:highlight>
                            <a:srgbClr val="FFFF00"/>
                          </a:highlight>
                        </a:rPr>
                        <a:t>4.4</a:t>
                      </a:r>
                    </a:p>
                  </a:txBody>
                  <a:tcPr>
                    <a:solidFill>
                      <a:schemeClr val="bg1"/>
                    </a:solidFill>
                  </a:tcPr>
                </a:tc>
                <a:tc>
                  <a:txBody>
                    <a:bodyPr/>
                    <a:lstStyle/>
                    <a:p>
                      <a:pPr algn="r"/>
                      <a:r>
                        <a:rPr lang="en-US" sz="2000" dirty="0">
                          <a:highlight>
                            <a:srgbClr val="FFFF00"/>
                          </a:highlight>
                        </a:rPr>
                        <a:t>3.2</a:t>
                      </a:r>
                    </a:p>
                  </a:txBody>
                  <a:tcPr>
                    <a:solidFill>
                      <a:schemeClr val="bg1"/>
                    </a:solidFill>
                  </a:tcPr>
                </a:tc>
                <a:tc>
                  <a:txBody>
                    <a:bodyPr/>
                    <a:lstStyle/>
                    <a:p>
                      <a:pPr algn="r"/>
                      <a:r>
                        <a:rPr lang="en-US" sz="2000" dirty="0">
                          <a:highlight>
                            <a:srgbClr val="FFFF00"/>
                          </a:highlight>
                        </a:rPr>
                        <a:t>3.9</a:t>
                      </a:r>
                    </a:p>
                  </a:txBody>
                  <a:tcPr>
                    <a:solidFill>
                      <a:schemeClr val="bg1"/>
                    </a:solidFill>
                  </a:tcPr>
                </a:tc>
                <a:extLst>
                  <a:ext uri="{0D108BD9-81ED-4DB2-BD59-A6C34878D82A}">
                    <a16:rowId xmlns:a16="http://schemas.microsoft.com/office/drawing/2014/main" val="133986549"/>
                  </a:ext>
                </a:extLst>
              </a:tr>
              <a:tr h="468338">
                <a:tc>
                  <a:txBody>
                    <a:bodyPr/>
                    <a:lstStyle/>
                    <a:p>
                      <a:r>
                        <a:rPr lang="en-US" sz="2000" kern="1200" dirty="0">
                          <a:solidFill>
                            <a:schemeClr val="tx1"/>
                          </a:solidFill>
                          <a:effectLst/>
                          <a:latin typeface="+mn-lt"/>
                          <a:ea typeface="+mn-ea"/>
                          <a:cs typeface="+mn-cs"/>
                        </a:rPr>
                        <a:t>Microplastics Turtle </a:t>
                      </a:r>
                      <a:r>
                        <a:rPr lang="en-CA" sz="2000" kern="1200" dirty="0">
                          <a:solidFill>
                            <a:schemeClr val="tx1"/>
                          </a:solidFill>
                          <a:effectLst/>
                          <a:latin typeface="+mn-lt"/>
                          <a:ea typeface="+mn-ea"/>
                          <a:cs typeface="+mn-cs"/>
                        </a:rPr>
                        <a:t>(n=48)</a:t>
                      </a:r>
                      <a:endParaRPr lang="en-US" sz="2000" dirty="0"/>
                    </a:p>
                  </a:txBody>
                  <a:tcPr>
                    <a:solidFill>
                      <a:schemeClr val="bg1">
                        <a:lumMod val="95000"/>
                      </a:schemeClr>
                    </a:solidFill>
                  </a:tcPr>
                </a:tc>
                <a:tc>
                  <a:txBody>
                    <a:bodyPr/>
                    <a:lstStyle/>
                    <a:p>
                      <a:r>
                        <a:rPr lang="en-US" sz="2000" dirty="0"/>
                        <a:t>3.5</a:t>
                      </a:r>
                    </a:p>
                  </a:txBody>
                  <a:tcPr>
                    <a:solidFill>
                      <a:schemeClr val="bg1">
                        <a:lumMod val="95000"/>
                      </a:schemeClr>
                    </a:solidFill>
                  </a:tcPr>
                </a:tc>
                <a:tc>
                  <a:txBody>
                    <a:bodyPr/>
                    <a:lstStyle/>
                    <a:p>
                      <a:pPr algn="r"/>
                      <a:r>
                        <a:rPr lang="en-US" sz="2000" dirty="0">
                          <a:highlight>
                            <a:srgbClr val="FFFF00"/>
                          </a:highlight>
                        </a:rPr>
                        <a:t>4.2* </a:t>
                      </a:r>
                    </a:p>
                  </a:txBody>
                  <a:tcPr>
                    <a:solidFill>
                      <a:schemeClr val="bg1"/>
                    </a:solidFill>
                  </a:tcPr>
                </a:tc>
                <a:tc>
                  <a:txBody>
                    <a:bodyPr/>
                    <a:lstStyle/>
                    <a:p>
                      <a:pPr algn="r"/>
                      <a:r>
                        <a:rPr lang="en-US" sz="2000" dirty="0">
                          <a:highlight>
                            <a:srgbClr val="FFFF00"/>
                          </a:highlight>
                        </a:rPr>
                        <a:t>3.9* </a:t>
                      </a:r>
                    </a:p>
                  </a:txBody>
                  <a:tcPr>
                    <a:solidFill>
                      <a:schemeClr val="bg1"/>
                    </a:solidFill>
                  </a:tcPr>
                </a:tc>
                <a:tc>
                  <a:txBody>
                    <a:bodyPr/>
                    <a:lstStyle/>
                    <a:p>
                      <a:pPr algn="r"/>
                      <a:r>
                        <a:rPr lang="en-US" sz="2000" dirty="0">
                          <a:highlight>
                            <a:srgbClr val="FFFF00"/>
                          </a:highlight>
                        </a:rPr>
                        <a:t>4.4</a:t>
                      </a:r>
                    </a:p>
                  </a:txBody>
                  <a:tcPr>
                    <a:solidFill>
                      <a:schemeClr val="bg1"/>
                    </a:solidFill>
                  </a:tcPr>
                </a:tc>
                <a:tc>
                  <a:txBody>
                    <a:bodyPr/>
                    <a:lstStyle/>
                    <a:p>
                      <a:pPr algn="r"/>
                      <a:r>
                        <a:rPr lang="en-US" sz="2000" dirty="0">
                          <a:highlight>
                            <a:srgbClr val="FFFF00"/>
                          </a:highlight>
                        </a:rPr>
                        <a:t>3.2</a:t>
                      </a:r>
                    </a:p>
                  </a:txBody>
                  <a:tcPr>
                    <a:solidFill>
                      <a:schemeClr val="bg1"/>
                    </a:solidFill>
                  </a:tcPr>
                </a:tc>
                <a:tc>
                  <a:txBody>
                    <a:bodyPr/>
                    <a:lstStyle/>
                    <a:p>
                      <a:pPr algn="r"/>
                      <a:r>
                        <a:rPr lang="en-US" sz="2000" dirty="0">
                          <a:highlight>
                            <a:srgbClr val="FFFF00"/>
                          </a:highlight>
                        </a:rPr>
                        <a:t>4.0</a:t>
                      </a:r>
                    </a:p>
                  </a:txBody>
                  <a:tcPr>
                    <a:solidFill>
                      <a:schemeClr val="bg1"/>
                    </a:solidFill>
                  </a:tcPr>
                </a:tc>
                <a:extLst>
                  <a:ext uri="{0D108BD9-81ED-4DB2-BD59-A6C34878D82A}">
                    <a16:rowId xmlns:a16="http://schemas.microsoft.com/office/drawing/2014/main" val="1470913046"/>
                  </a:ext>
                </a:extLst>
              </a:tr>
              <a:tr h="468338">
                <a:tc>
                  <a:txBody>
                    <a:bodyPr/>
                    <a:lstStyle/>
                    <a:p>
                      <a:r>
                        <a:rPr lang="en-US" sz="2000" dirty="0"/>
                        <a:t>Microplastics Polar (n=45)</a:t>
                      </a:r>
                    </a:p>
                  </a:txBody>
                  <a:tcPr>
                    <a:solidFill>
                      <a:schemeClr val="bg1">
                        <a:lumMod val="95000"/>
                      </a:schemeClr>
                    </a:solidFill>
                  </a:tcPr>
                </a:tc>
                <a:tc>
                  <a:txBody>
                    <a:bodyPr/>
                    <a:lstStyle/>
                    <a:p>
                      <a:r>
                        <a:rPr lang="en-US" sz="2000" dirty="0"/>
                        <a:t>3.6</a:t>
                      </a:r>
                    </a:p>
                  </a:txBody>
                  <a:tcPr>
                    <a:solidFill>
                      <a:schemeClr val="bg1">
                        <a:lumMod val="95000"/>
                      </a:schemeClr>
                    </a:solidFill>
                  </a:tcPr>
                </a:tc>
                <a:tc>
                  <a:txBody>
                    <a:bodyPr/>
                    <a:lstStyle/>
                    <a:p>
                      <a:pPr algn="r"/>
                      <a:r>
                        <a:rPr lang="en-US" sz="2000" dirty="0"/>
                        <a:t>3.9</a:t>
                      </a:r>
                    </a:p>
                  </a:txBody>
                  <a:tcPr>
                    <a:solidFill>
                      <a:schemeClr val="bg1"/>
                    </a:solidFill>
                  </a:tcPr>
                </a:tc>
                <a:tc>
                  <a:txBody>
                    <a:bodyPr/>
                    <a:lstStyle/>
                    <a:p>
                      <a:pPr algn="r"/>
                      <a:r>
                        <a:rPr lang="en-US" sz="2000" dirty="0"/>
                        <a:t>3.6</a:t>
                      </a:r>
                    </a:p>
                  </a:txBody>
                  <a:tcPr>
                    <a:solidFill>
                      <a:schemeClr val="bg1"/>
                    </a:solidFill>
                  </a:tcPr>
                </a:tc>
                <a:tc>
                  <a:txBody>
                    <a:bodyPr/>
                    <a:lstStyle/>
                    <a:p>
                      <a:pPr algn="r"/>
                      <a:r>
                        <a:rPr lang="en-US" sz="2000" dirty="0"/>
                        <a:t>4.3</a:t>
                      </a:r>
                    </a:p>
                  </a:txBody>
                  <a:tcPr>
                    <a:solidFill>
                      <a:schemeClr val="bg1"/>
                    </a:solidFill>
                  </a:tcPr>
                </a:tc>
                <a:tc>
                  <a:txBody>
                    <a:bodyPr/>
                    <a:lstStyle/>
                    <a:p>
                      <a:pPr algn="r"/>
                      <a:r>
                        <a:rPr lang="en-US" sz="2000" dirty="0"/>
                        <a:t>3.2</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2172640792"/>
                  </a:ext>
                </a:extLst>
              </a:tr>
              <a:tr h="296099">
                <a:tc>
                  <a:txBody>
                    <a:bodyPr/>
                    <a:lstStyle/>
                    <a:p>
                      <a:r>
                        <a:rPr lang="en-US" sz="2000" dirty="0"/>
                        <a:t>Microplastics Orca (n=45)</a:t>
                      </a:r>
                    </a:p>
                  </a:txBody>
                  <a:tcPr>
                    <a:solidFill>
                      <a:schemeClr val="bg1">
                        <a:lumMod val="95000"/>
                      </a:schemeClr>
                    </a:solidFill>
                  </a:tcPr>
                </a:tc>
                <a:tc>
                  <a:txBody>
                    <a:bodyPr/>
                    <a:lstStyle/>
                    <a:p>
                      <a:r>
                        <a:rPr lang="en-US" sz="2000" dirty="0"/>
                        <a:t>3.6</a:t>
                      </a:r>
                    </a:p>
                  </a:txBody>
                  <a:tcPr>
                    <a:solidFill>
                      <a:schemeClr val="bg1">
                        <a:lumMod val="95000"/>
                      </a:schemeClr>
                    </a:solidFill>
                  </a:tcPr>
                </a:tc>
                <a:tc>
                  <a:txBody>
                    <a:bodyPr/>
                    <a:lstStyle/>
                    <a:p>
                      <a:pPr algn="r"/>
                      <a:r>
                        <a:rPr lang="en-US" sz="2000" dirty="0"/>
                        <a:t>3.9</a:t>
                      </a:r>
                    </a:p>
                  </a:txBody>
                  <a:tcPr>
                    <a:solidFill>
                      <a:schemeClr val="bg1"/>
                    </a:solidFill>
                  </a:tcPr>
                </a:tc>
                <a:tc>
                  <a:txBody>
                    <a:bodyPr/>
                    <a:lstStyle/>
                    <a:p>
                      <a:pPr algn="r"/>
                      <a:r>
                        <a:rPr lang="en-US" sz="2000" dirty="0"/>
                        <a:t>3.7</a:t>
                      </a:r>
                    </a:p>
                  </a:txBody>
                  <a:tcPr>
                    <a:solidFill>
                      <a:schemeClr val="bg1"/>
                    </a:solidFill>
                  </a:tcPr>
                </a:tc>
                <a:tc>
                  <a:txBody>
                    <a:bodyPr/>
                    <a:lstStyle/>
                    <a:p>
                      <a:pPr algn="r"/>
                      <a:r>
                        <a:rPr lang="en-US" sz="2000" dirty="0"/>
                        <a:t>4.3</a:t>
                      </a:r>
                    </a:p>
                  </a:txBody>
                  <a:tcPr>
                    <a:solidFill>
                      <a:schemeClr val="bg1"/>
                    </a:solidFill>
                  </a:tcPr>
                </a:tc>
                <a:tc>
                  <a:txBody>
                    <a:bodyPr/>
                    <a:lstStyle/>
                    <a:p>
                      <a:pPr algn="r"/>
                      <a:r>
                        <a:rPr lang="en-US" sz="2000" dirty="0"/>
                        <a:t>3.2</a:t>
                      </a:r>
                    </a:p>
                  </a:txBody>
                  <a:tcPr>
                    <a:solidFill>
                      <a:schemeClr val="bg1"/>
                    </a:solidFill>
                  </a:tcPr>
                </a:tc>
                <a:tc>
                  <a:txBody>
                    <a:bodyPr/>
                    <a:lstStyle/>
                    <a:p>
                      <a:pPr algn="r"/>
                      <a:r>
                        <a:rPr lang="en-US" sz="2000" dirty="0"/>
                        <a:t>3.8</a:t>
                      </a:r>
                    </a:p>
                  </a:txBody>
                  <a:tcPr>
                    <a:solidFill>
                      <a:schemeClr val="bg1"/>
                    </a:solidFill>
                  </a:tcPr>
                </a:tc>
                <a:extLst>
                  <a:ext uri="{0D108BD9-81ED-4DB2-BD59-A6C34878D82A}">
                    <a16:rowId xmlns:a16="http://schemas.microsoft.com/office/drawing/2014/main" val="585469231"/>
                  </a:ext>
                </a:extLst>
              </a:tr>
              <a:tr h="468338">
                <a:tc>
                  <a:txBody>
                    <a:bodyPr/>
                    <a:lstStyle/>
                    <a:p>
                      <a:r>
                        <a:rPr lang="en-US" sz="2000" dirty="0"/>
                        <a:t>Carbon turtle (n=40)</a:t>
                      </a:r>
                    </a:p>
                  </a:txBody>
                  <a:tcPr>
                    <a:solidFill>
                      <a:schemeClr val="bg1">
                        <a:lumMod val="95000"/>
                      </a:schemeClr>
                    </a:solidFill>
                  </a:tcPr>
                </a:tc>
                <a:tc>
                  <a:txBody>
                    <a:bodyPr/>
                    <a:lstStyle/>
                    <a:p>
                      <a:r>
                        <a:rPr lang="en-US" sz="2000" dirty="0"/>
                        <a:t>3.1</a:t>
                      </a:r>
                    </a:p>
                  </a:txBody>
                  <a:tcPr>
                    <a:solidFill>
                      <a:schemeClr val="bg1">
                        <a:lumMod val="95000"/>
                      </a:schemeClr>
                    </a:solidFill>
                  </a:tcPr>
                </a:tc>
                <a:tc>
                  <a:txBody>
                    <a:bodyPr/>
                    <a:lstStyle/>
                    <a:p>
                      <a:pPr algn="r"/>
                      <a:r>
                        <a:rPr lang="en-US" sz="2000" dirty="0"/>
                        <a:t>4.1</a:t>
                      </a:r>
                    </a:p>
                  </a:txBody>
                  <a:tcPr>
                    <a:solidFill>
                      <a:schemeClr val="bg1"/>
                    </a:solidFill>
                  </a:tcPr>
                </a:tc>
                <a:tc>
                  <a:txBody>
                    <a:bodyPr/>
                    <a:lstStyle/>
                    <a:p>
                      <a:pPr algn="r"/>
                      <a:r>
                        <a:rPr lang="en-US" sz="2000" dirty="0"/>
                        <a:t>3.7</a:t>
                      </a:r>
                    </a:p>
                  </a:txBody>
                  <a:tcPr>
                    <a:solidFill>
                      <a:schemeClr val="bg1"/>
                    </a:solidFill>
                  </a:tcPr>
                </a:tc>
                <a:tc>
                  <a:txBody>
                    <a:bodyPr/>
                    <a:lstStyle/>
                    <a:p>
                      <a:pPr algn="r"/>
                      <a:r>
                        <a:rPr lang="en-US" sz="2000" dirty="0"/>
                        <a:t>4.2</a:t>
                      </a:r>
                    </a:p>
                  </a:txBody>
                  <a:tcPr>
                    <a:solidFill>
                      <a:schemeClr val="bg1"/>
                    </a:solidFill>
                  </a:tcPr>
                </a:tc>
                <a:tc>
                  <a:txBody>
                    <a:bodyPr/>
                    <a:lstStyle/>
                    <a:p>
                      <a:pPr algn="r"/>
                      <a:r>
                        <a:rPr lang="en-US" sz="2000" dirty="0"/>
                        <a:t>3.1</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1388116783"/>
                  </a:ext>
                </a:extLst>
              </a:tr>
              <a:tr h="468338">
                <a:tc>
                  <a:txBody>
                    <a:bodyPr/>
                    <a:lstStyle/>
                    <a:p>
                      <a:r>
                        <a:rPr lang="en-US" sz="2000" dirty="0"/>
                        <a:t>Carbon Polar (n=45)</a:t>
                      </a:r>
                    </a:p>
                  </a:txBody>
                  <a:tcPr>
                    <a:solidFill>
                      <a:schemeClr val="bg1">
                        <a:lumMod val="95000"/>
                      </a:schemeClr>
                    </a:solidFill>
                  </a:tcPr>
                </a:tc>
                <a:tc>
                  <a:txBody>
                    <a:bodyPr/>
                    <a:lstStyle/>
                    <a:p>
                      <a:r>
                        <a:rPr lang="en-US" sz="2000" dirty="0"/>
                        <a:t>3.1</a:t>
                      </a:r>
                    </a:p>
                  </a:txBody>
                  <a:tcPr>
                    <a:solidFill>
                      <a:schemeClr val="bg1">
                        <a:lumMod val="95000"/>
                      </a:schemeClr>
                    </a:solidFill>
                  </a:tcPr>
                </a:tc>
                <a:tc>
                  <a:txBody>
                    <a:bodyPr/>
                    <a:lstStyle/>
                    <a:p>
                      <a:pPr algn="r"/>
                      <a:r>
                        <a:rPr lang="en-US" sz="2000" dirty="0"/>
                        <a:t>3.8</a:t>
                      </a:r>
                    </a:p>
                  </a:txBody>
                  <a:tcPr>
                    <a:solidFill>
                      <a:schemeClr val="bg1"/>
                    </a:solidFill>
                  </a:tcPr>
                </a:tc>
                <a:tc>
                  <a:txBody>
                    <a:bodyPr/>
                    <a:lstStyle/>
                    <a:p>
                      <a:pPr algn="r"/>
                      <a:r>
                        <a:rPr lang="en-US" sz="2000" dirty="0"/>
                        <a:t>3.6</a:t>
                      </a:r>
                    </a:p>
                  </a:txBody>
                  <a:tcPr>
                    <a:solidFill>
                      <a:schemeClr val="bg1"/>
                    </a:solidFill>
                  </a:tcPr>
                </a:tc>
                <a:tc>
                  <a:txBody>
                    <a:bodyPr/>
                    <a:lstStyle/>
                    <a:p>
                      <a:pPr algn="r"/>
                      <a:r>
                        <a:rPr lang="en-US" sz="2000" dirty="0"/>
                        <a:t>4.3</a:t>
                      </a:r>
                    </a:p>
                  </a:txBody>
                  <a:tcPr>
                    <a:solidFill>
                      <a:schemeClr val="bg1"/>
                    </a:solidFill>
                  </a:tcPr>
                </a:tc>
                <a:tc>
                  <a:txBody>
                    <a:bodyPr/>
                    <a:lstStyle/>
                    <a:p>
                      <a:pPr algn="r"/>
                      <a:r>
                        <a:rPr lang="en-US" sz="2000" dirty="0"/>
                        <a:t>3.1</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2224718194"/>
                  </a:ext>
                </a:extLst>
              </a:tr>
              <a:tr h="468338">
                <a:tc>
                  <a:txBody>
                    <a:bodyPr/>
                    <a:lstStyle/>
                    <a:p>
                      <a:r>
                        <a:rPr lang="en-US" sz="2000" dirty="0"/>
                        <a:t>Carbon orca (n=40)</a:t>
                      </a:r>
                    </a:p>
                  </a:txBody>
                  <a:tcPr>
                    <a:solidFill>
                      <a:schemeClr val="bg1">
                        <a:lumMod val="95000"/>
                      </a:schemeClr>
                    </a:solidFill>
                  </a:tcPr>
                </a:tc>
                <a:tc>
                  <a:txBody>
                    <a:bodyPr/>
                    <a:lstStyle/>
                    <a:p>
                      <a:r>
                        <a:rPr lang="en-US" sz="2000" dirty="0"/>
                        <a:t>3.5</a:t>
                      </a:r>
                    </a:p>
                  </a:txBody>
                  <a:tcPr>
                    <a:solidFill>
                      <a:schemeClr val="bg1">
                        <a:lumMod val="95000"/>
                      </a:schemeClr>
                    </a:solidFill>
                  </a:tcPr>
                </a:tc>
                <a:tc>
                  <a:txBody>
                    <a:bodyPr/>
                    <a:lstStyle/>
                    <a:p>
                      <a:pPr algn="r"/>
                      <a:r>
                        <a:rPr lang="en-US" sz="2000" dirty="0"/>
                        <a:t>3.9</a:t>
                      </a:r>
                    </a:p>
                  </a:txBody>
                  <a:tcPr>
                    <a:solidFill>
                      <a:schemeClr val="bg1"/>
                    </a:solidFill>
                  </a:tcPr>
                </a:tc>
                <a:tc>
                  <a:txBody>
                    <a:bodyPr/>
                    <a:lstStyle/>
                    <a:p>
                      <a:pPr algn="r"/>
                      <a:r>
                        <a:rPr lang="en-US" sz="2000" dirty="0"/>
                        <a:t>3.6</a:t>
                      </a:r>
                    </a:p>
                  </a:txBody>
                  <a:tcPr>
                    <a:solidFill>
                      <a:schemeClr val="bg1"/>
                    </a:solidFill>
                  </a:tcPr>
                </a:tc>
                <a:tc>
                  <a:txBody>
                    <a:bodyPr/>
                    <a:lstStyle/>
                    <a:p>
                      <a:pPr algn="r"/>
                      <a:r>
                        <a:rPr lang="en-US" sz="2000" dirty="0"/>
                        <a:t>4.1</a:t>
                      </a:r>
                    </a:p>
                  </a:txBody>
                  <a:tcPr>
                    <a:solidFill>
                      <a:schemeClr val="bg1"/>
                    </a:solidFill>
                  </a:tcPr>
                </a:tc>
                <a:tc>
                  <a:txBody>
                    <a:bodyPr/>
                    <a:lstStyle/>
                    <a:p>
                      <a:pPr algn="r"/>
                      <a:r>
                        <a:rPr lang="en-US" sz="2000" dirty="0"/>
                        <a:t>3.1</a:t>
                      </a:r>
                    </a:p>
                  </a:txBody>
                  <a:tcPr>
                    <a:solidFill>
                      <a:schemeClr val="bg1"/>
                    </a:solidFill>
                  </a:tcPr>
                </a:tc>
                <a:tc>
                  <a:txBody>
                    <a:bodyPr/>
                    <a:lstStyle/>
                    <a:p>
                      <a:pPr algn="r"/>
                      <a:r>
                        <a:rPr lang="en-US" sz="2000" dirty="0"/>
                        <a:t>3.7</a:t>
                      </a:r>
                    </a:p>
                  </a:txBody>
                  <a:tcPr>
                    <a:solidFill>
                      <a:schemeClr val="bg1"/>
                    </a:solidFill>
                  </a:tcPr>
                </a:tc>
                <a:extLst>
                  <a:ext uri="{0D108BD9-81ED-4DB2-BD59-A6C34878D82A}">
                    <a16:rowId xmlns:a16="http://schemas.microsoft.com/office/drawing/2014/main" val="844560135"/>
                  </a:ext>
                </a:extLst>
              </a:tr>
            </a:tbl>
          </a:graphicData>
        </a:graphic>
      </p:graphicFrame>
      <p:sp>
        <p:nvSpPr>
          <p:cNvPr id="6" name="TextBox 5">
            <a:extLst>
              <a:ext uri="{FF2B5EF4-FFF2-40B4-BE49-F238E27FC236}">
                <a16:creationId xmlns:a16="http://schemas.microsoft.com/office/drawing/2014/main" id="{F1C78258-2AA8-4217-8FC6-24BE036A0AC7}"/>
              </a:ext>
            </a:extLst>
          </p:cNvPr>
          <p:cNvSpPr txBox="1"/>
          <p:nvPr/>
        </p:nvSpPr>
        <p:spPr>
          <a:xfrm>
            <a:off x="223837" y="5437131"/>
            <a:ext cx="11363326" cy="369332"/>
          </a:xfrm>
          <a:prstGeom prst="rect">
            <a:avLst/>
          </a:prstGeom>
          <a:solidFill>
            <a:schemeClr val="bg1">
              <a:lumMod val="95000"/>
            </a:schemeClr>
          </a:solidFill>
        </p:spPr>
        <p:txBody>
          <a:bodyPr wrap="square" rtlCol="0">
            <a:spAutoFit/>
          </a:bodyPr>
          <a:lstStyle/>
          <a:p>
            <a:r>
              <a:rPr lang="en-US" dirty="0"/>
              <a:t>Note: * = significantly different from control, </a:t>
            </a:r>
            <a:r>
              <a:rPr lang="en-US" i="1" dirty="0"/>
              <a:t>p</a:t>
            </a:r>
            <a:r>
              <a:rPr lang="en-US" dirty="0"/>
              <a:t> &lt; .05</a:t>
            </a:r>
          </a:p>
        </p:txBody>
      </p:sp>
      <p:sp>
        <p:nvSpPr>
          <p:cNvPr id="7" name="TextBox 6">
            <a:extLst>
              <a:ext uri="{FF2B5EF4-FFF2-40B4-BE49-F238E27FC236}">
                <a16:creationId xmlns:a16="http://schemas.microsoft.com/office/drawing/2014/main" id="{17148897-67CA-4F85-A713-DEC13219656C}"/>
              </a:ext>
            </a:extLst>
          </p:cNvPr>
          <p:cNvSpPr txBox="1"/>
          <p:nvPr/>
        </p:nvSpPr>
        <p:spPr>
          <a:xfrm>
            <a:off x="563011" y="5806463"/>
            <a:ext cx="12191999" cy="461665"/>
          </a:xfrm>
          <a:prstGeom prst="rect">
            <a:avLst/>
          </a:prstGeom>
          <a:noFill/>
        </p:spPr>
        <p:txBody>
          <a:bodyPr wrap="square" rtlCol="0">
            <a:spAutoFit/>
          </a:bodyPr>
          <a:lstStyle/>
          <a:p>
            <a:r>
              <a:rPr lang="en-CA" sz="2400" b="1" dirty="0"/>
              <a:t>Takeaway:</a:t>
            </a:r>
            <a:r>
              <a:rPr lang="en-CA" sz="2400" dirty="0"/>
              <a:t> Microplastic messaging with sweater and/or turtle were the most effective</a:t>
            </a:r>
          </a:p>
        </p:txBody>
      </p:sp>
    </p:spTree>
    <p:extLst>
      <p:ext uri="{BB962C8B-B14F-4D97-AF65-F5344CB8AC3E}">
        <p14:creationId xmlns:p14="http://schemas.microsoft.com/office/powerpoint/2010/main" val="2828115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Tree>
    <p:extLst>
      <p:ext uri="{BB962C8B-B14F-4D97-AF65-F5344CB8AC3E}">
        <p14:creationId xmlns:p14="http://schemas.microsoft.com/office/powerpoint/2010/main" val="2979512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1,210 BC Hydro customers recruited from </a:t>
            </a:r>
            <a:r>
              <a:rPr lang="en-US" b="0" i="0" dirty="0">
                <a:solidFill>
                  <a:srgbClr val="212121"/>
                </a:solidFill>
                <a:effectLst/>
                <a:latin typeface="Calibri" panose="020F0502020204030204" pitchFamily="34" charset="0"/>
              </a:rPr>
              <a:t>BC Hydro’s </a:t>
            </a:r>
            <a:r>
              <a:rPr lang="en-US" b="0" i="1" dirty="0">
                <a:solidFill>
                  <a:srgbClr val="212121"/>
                </a:solidFill>
                <a:effectLst/>
                <a:latin typeface="Calibri" panose="020F0502020204030204" pitchFamily="34" charset="0"/>
              </a:rPr>
              <a:t>Team Power Smart </a:t>
            </a:r>
            <a:r>
              <a:rPr lang="en-US" b="0" i="0" dirty="0">
                <a:solidFill>
                  <a:srgbClr val="21212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Primary IV: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Primary DVs: </a:t>
            </a:r>
          </a:p>
          <a:p>
            <a:pPr marL="971550" lvl="1" indent="-514350">
              <a:buFont typeface="+mj-lt"/>
              <a:buAutoNum type="arabicPeriod"/>
            </a:pPr>
            <a:r>
              <a:rPr lang="en-CA" b="0" dirty="0">
                <a:solidFill>
                  <a:schemeClr val="tx1"/>
                </a:solidFill>
              </a:rPr>
              <a:t>Laundry behaviour change intentions</a:t>
            </a:r>
          </a:p>
          <a:p>
            <a:pPr marL="971550" lvl="1" indent="-514350">
              <a:buFont typeface="+mj-lt"/>
              <a:buAutoNum type="arabicPeriod"/>
            </a:pPr>
            <a:r>
              <a:rPr lang="en-CA" b="0" dirty="0">
                <a:solidFill>
                  <a:schemeClr val="tx1"/>
                </a:solidFill>
              </a:rPr>
              <a:t>Self</a:t>
            </a:r>
            <a:r>
              <a:rPr lang="en-CA" dirty="0">
                <a:solidFill>
                  <a:schemeClr val="tx1"/>
                </a:solidFill>
              </a:rPr>
              <a:t>-report (retrospective), every 3 months for one year</a:t>
            </a:r>
          </a:p>
          <a:p>
            <a:pPr marL="971550" lvl="1" indent="-514350">
              <a:buFont typeface="+mj-lt"/>
              <a:buAutoNum type="arabicPeriod"/>
            </a:pPr>
            <a:r>
              <a:rPr lang="en-CA" b="0" dirty="0">
                <a:solidFill>
                  <a:schemeClr val="tx1"/>
                </a:solidFill>
              </a:rPr>
              <a:t>Ongoing log of laundry behaviour for one year</a:t>
            </a:r>
          </a:p>
          <a:p>
            <a:pPr marL="971550" lvl="1" indent="-514350">
              <a:buFont typeface="+mj-lt"/>
              <a:buAutoNum type="arabicPeriod"/>
            </a:pPr>
            <a:r>
              <a:rPr lang="en-CA" dirty="0">
                <a:solidFill>
                  <a:schemeClr val="tx1"/>
                </a:solidFill>
              </a:rPr>
              <a:t>Energy meter data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questions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Key Questions</a:t>
            </a:r>
          </a:p>
        </p:txBody>
      </p:sp>
    </p:spTree>
    <p:extLst>
      <p:ext uri="{BB962C8B-B14F-4D97-AF65-F5344CB8AC3E}">
        <p14:creationId xmlns:p14="http://schemas.microsoft.com/office/powerpoint/2010/main" val="1881414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Hypotheses</a:t>
            </a:r>
            <a:endParaRPr lang="en-CA" dirty="0"/>
          </a:p>
        </p:txBody>
      </p:sp>
    </p:spTree>
    <p:extLst>
      <p:ext uri="{BB962C8B-B14F-4D97-AF65-F5344CB8AC3E}">
        <p14:creationId xmlns:p14="http://schemas.microsoft.com/office/powerpoint/2010/main" val="3322410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Predictions?</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Which condition do you predict was most effective overall, in the main study? </a:t>
            </a:r>
            <a:br>
              <a:rPr lang="en-US" b="0" dirty="0"/>
            </a:br>
            <a:r>
              <a:rPr lang="en-US" b="0" dirty="0"/>
              <a:t>(across intentions, self-report, logged data, and meter data, and over time) </a:t>
            </a:r>
          </a:p>
          <a:p>
            <a:r>
              <a:rPr lang="en-US" b="0" dirty="0"/>
              <a:t>Control</a:t>
            </a:r>
          </a:p>
          <a:p>
            <a:r>
              <a:rPr lang="en-CA" b="0" dirty="0"/>
              <a:t>QR Control</a:t>
            </a:r>
          </a:p>
          <a:p>
            <a:r>
              <a:rPr lang="en-CA" b="0" dirty="0"/>
              <a:t>Micro Turtle + Bundled Msg</a:t>
            </a:r>
          </a:p>
          <a:p>
            <a:r>
              <a:rPr lang="en-CA" b="0" dirty="0"/>
              <a:t>Micro Fleece + Bundled Msg</a:t>
            </a:r>
          </a:p>
          <a:p>
            <a:r>
              <a:rPr lang="en-CA" b="0" dirty="0"/>
              <a:t>Micro Turtle + Fleece + Bundled Msg</a:t>
            </a:r>
          </a:p>
          <a:p>
            <a:r>
              <a:rPr lang="en-CA" b="0" dirty="0"/>
              <a:t>Micro Turtle + Fleece + Hang Dry</a:t>
            </a:r>
          </a:p>
          <a:p>
            <a:r>
              <a:rPr lang="en-CA" b="0" dirty="0"/>
              <a:t>Null results</a:t>
            </a:r>
          </a:p>
        </p:txBody>
      </p:sp>
    </p:spTree>
    <p:extLst>
      <p:ext uri="{BB962C8B-B14F-4D97-AF65-F5344CB8AC3E}">
        <p14:creationId xmlns:p14="http://schemas.microsoft.com/office/powerpoint/2010/main" val="1971140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Pre-registered at </a:t>
            </a:r>
            <a:r>
              <a:rPr lang="en-CA" b="0" dirty="0">
                <a:effectLst/>
                <a:hlinkClick r:id="rId3"/>
              </a:rPr>
              <a:t>https://aspredicted.org/WWZ_WQ3</a:t>
            </a:r>
            <a:endParaRPr lang="en-CA" b="0" dirty="0">
              <a:effectLst/>
            </a:endParaRPr>
          </a:p>
          <a:p>
            <a:r>
              <a:rPr lang="en-US" b="0" dirty="0">
                <a:solidFill>
                  <a:schemeClr val="tx1"/>
                </a:solidFill>
              </a:rPr>
              <a:t>H1: Decals will improve intentions</a:t>
            </a:r>
          </a:p>
          <a:p>
            <a:r>
              <a:rPr lang="en-US" b="0" dirty="0">
                <a:solidFill>
                  <a:schemeClr val="tx1"/>
                </a:solidFill>
              </a:rPr>
              <a:t>H2: Decal targeting hang-dry will be more effective for that behaviour, less effective for others</a:t>
            </a:r>
          </a:p>
          <a:p>
            <a:r>
              <a:rPr lang="en-US" b="0" dirty="0">
                <a:solidFill>
                  <a:schemeClr val="tx1"/>
                </a:solidFill>
              </a:rPr>
              <a:t>H3: The combined motivation decal (turtle + fleece) will improve intentions on all four </a:t>
            </a:r>
            <a:r>
              <a:rPr lang="en-US" b="0" dirty="0" err="1">
                <a:solidFill>
                  <a:schemeClr val="tx1"/>
                </a:solidFill>
              </a:rPr>
              <a:t>behaviours</a:t>
            </a:r>
            <a:r>
              <a:rPr lang="en-US" b="0" dirty="0">
                <a:solidFill>
                  <a:schemeClr val="tx1"/>
                </a:solidFill>
              </a:rPr>
              <a:t> (vs control conditions)</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Hypotheses</a:t>
            </a:r>
            <a:endParaRPr lang="en-US" dirty="0"/>
          </a:p>
        </p:txBody>
      </p:sp>
    </p:spTree>
    <p:extLst>
      <p:ext uri="{BB962C8B-B14F-4D97-AF65-F5344CB8AC3E}">
        <p14:creationId xmlns:p14="http://schemas.microsoft.com/office/powerpoint/2010/main" val="1681990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092143793"/>
              </p:ext>
            </p:extLst>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Subscript 1 = mean is significantly different from control, Subscript 2 = mean is significantly different from QR scan only control. Subscript 1 and 2 = mean is significantly different from both control conditions</a:t>
            </a:r>
          </a:p>
        </p:txBody>
      </p:sp>
    </p:spTree>
    <p:extLst>
      <p:ext uri="{BB962C8B-B14F-4D97-AF65-F5344CB8AC3E}">
        <p14:creationId xmlns:p14="http://schemas.microsoft.com/office/powerpoint/2010/main" val="76277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intentions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1182037647"/>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1CD20B5-B09B-460F-B54D-8C3804613EA0}"/>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(p’s &lt;.1). Sea </a:t>
            </a:r>
            <a:r>
              <a:rPr lang="en-CA" sz="2000" dirty="0" err="1"/>
              <a:t>turtle+fleece+hang</a:t>
            </a:r>
            <a:r>
              <a:rPr lang="en-CA" sz="2000" dirty="0"/>
              <a:t> dry message and Sea turtle bundled message was more effective than control conditions at S4 (p’s &lt;.08)</a:t>
            </a:r>
          </a:p>
        </p:txBody>
      </p:sp>
    </p:spTree>
    <p:extLst>
      <p:ext uri="{BB962C8B-B14F-4D97-AF65-F5344CB8AC3E}">
        <p14:creationId xmlns:p14="http://schemas.microsoft.com/office/powerpoint/2010/main" val="264574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sz="3200" b="0" dirty="0">
                <a:solidFill>
                  <a:schemeClr val="tx1"/>
                </a:solidFill>
              </a:rPr>
              <a:t>Washer and dryer make up to 12% of home energy use </a:t>
            </a:r>
            <a:br>
              <a:rPr lang="en-CA" sz="3200" b="0" dirty="0">
                <a:solidFill>
                  <a:schemeClr val="tx1"/>
                </a:solidFill>
              </a:rPr>
            </a:br>
            <a:r>
              <a:rPr lang="en-CA" sz="3200" b="0" dirty="0">
                <a:solidFill>
                  <a:schemeClr val="tx1"/>
                </a:solidFill>
              </a:rPr>
              <a:t>(BC Hydro data)</a:t>
            </a:r>
          </a:p>
          <a:p>
            <a:r>
              <a:rPr lang="en-CA" sz="3200" b="0" dirty="0">
                <a:solidFill>
                  <a:schemeClr val="tx1"/>
                </a:solidFill>
              </a:rPr>
              <a:t>Little research on changing laundry behaviour</a:t>
            </a:r>
          </a:p>
          <a:p>
            <a:r>
              <a:rPr lang="en-CA" sz="3200" b="0" dirty="0">
                <a:solidFill>
                  <a:schemeClr val="tx1"/>
                </a:solidFill>
              </a:rPr>
              <a:t>Identifiable via spikes in metered data (in theory)</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Practical Impact</a:t>
            </a:r>
            <a:endParaRPr lang="en-US" dirty="0"/>
          </a:p>
        </p:txBody>
      </p:sp>
      <p:pic>
        <p:nvPicPr>
          <p:cNvPr id="9" name="Picture 8" descr="A picture containing appliance, white goods, clothes dryer, electronic&#10;&#10;Description automatically generated">
            <a:extLst>
              <a:ext uri="{FF2B5EF4-FFF2-40B4-BE49-F238E27FC236}">
                <a16:creationId xmlns:a16="http://schemas.microsoft.com/office/drawing/2014/main" id="{CDE2FBA2-BC4E-7C88-332A-3259B4C22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1CD20B5-B09B-460F-B54D-8C3804613EA0}"/>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(p’s &lt;.1). Sea </a:t>
            </a:r>
            <a:r>
              <a:rPr lang="en-CA" sz="2000" dirty="0" err="1"/>
              <a:t>turtle+fleece+hang</a:t>
            </a:r>
            <a:r>
              <a:rPr lang="en-CA" sz="2000" dirty="0"/>
              <a:t> dry message and Sea turtle bundled message was more effective than control conditions at S4 (p’s &lt;.08)</a:t>
            </a:r>
          </a:p>
        </p:txBody>
      </p:sp>
    </p:spTree>
    <p:extLst>
      <p:ext uri="{BB962C8B-B14F-4D97-AF65-F5344CB8AC3E}">
        <p14:creationId xmlns:p14="http://schemas.microsoft.com/office/powerpoint/2010/main" val="719638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improved self-reported </a:t>
            </a:r>
            <a:r>
              <a:rPr lang="en-US" b="0" dirty="0" err="1"/>
              <a:t>behaviours</a:t>
            </a:r>
            <a:r>
              <a:rPr lang="en-US" b="0" dirty="0"/>
              <a:t> over time:</a:t>
            </a:r>
            <a:br>
              <a:rPr lang="en-US" b="0" dirty="0"/>
            </a:br>
            <a:r>
              <a:rPr lang="en-US" b="0" dirty="0"/>
              <a:t>Microplastics turtle + bundled msg </a:t>
            </a:r>
            <a:br>
              <a:rPr lang="en-US" b="0" dirty="0"/>
            </a:br>
            <a:r>
              <a:rPr lang="en-US" b="0" dirty="0"/>
              <a:t>and </a:t>
            </a:r>
            <a:br>
              <a:rPr lang="en-US" b="0" dirty="0"/>
            </a:br>
            <a:r>
              <a:rPr lang="en-US" b="0" dirty="0"/>
              <a:t>Microplastics turtle + </a:t>
            </a:r>
            <a:r>
              <a:rPr lang="en-US" b="0" dirty="0" err="1"/>
              <a:t>fleece+hang-dry</a:t>
            </a:r>
            <a:r>
              <a:rPr lang="en-US" b="0" dirty="0"/>
              <a:t> msg</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 QR Code Usage</a:t>
            </a:r>
            <a:endParaRPr lang="en-US" dirty="0"/>
          </a:p>
        </p:txBody>
      </p:sp>
      <p:sp>
        <p:nvSpPr>
          <p:cNvPr id="5" name="Content Placeholder 2">
            <a:extLst>
              <a:ext uri="{FF2B5EF4-FFF2-40B4-BE49-F238E27FC236}">
                <a16:creationId xmlns:a16="http://schemas.microsoft.com/office/drawing/2014/main" id="{C0D65DCC-D5B9-4D8B-A7FE-E5A62D6D1EF9}"/>
              </a:ext>
            </a:extLst>
          </p:cNvPr>
          <p:cNvSpPr>
            <a:spLocks noGrp="1"/>
          </p:cNvSpPr>
          <p:nvPr>
            <p:ph idx="1"/>
          </p:nvPr>
        </p:nvSpPr>
        <p:spPr>
          <a:xfrm>
            <a:off x="621475" y="1056904"/>
            <a:ext cx="10956967" cy="5120059"/>
          </a:xfrm>
        </p:spPr>
        <p:txBody>
          <a:bodyPr/>
          <a:lstStyle/>
          <a:p>
            <a:r>
              <a:rPr lang="en-CA" b="0" dirty="0">
                <a:solidFill>
                  <a:schemeClr val="tx1"/>
                </a:solidFill>
              </a:rPr>
              <a:t>BONUS: What percentage of laundry loads were logged using the QR code (vs clicking the email link or typing in the URL directly)?</a:t>
            </a:r>
          </a:p>
          <a:p>
            <a:r>
              <a:rPr lang="en-CA" b="0" dirty="0">
                <a:solidFill>
                  <a:schemeClr val="tx1"/>
                </a:solidFill>
              </a:rPr>
              <a:t>Predictions? Answer in the chat!</a:t>
            </a:r>
          </a:p>
          <a:p>
            <a:endParaRPr lang="en-CA" b="0" dirty="0">
              <a:solidFill>
                <a:schemeClr val="tx1"/>
              </a:solidFill>
            </a:endParaRPr>
          </a:p>
        </p:txBody>
      </p:sp>
    </p:spTree>
    <p:extLst>
      <p:ext uri="{BB962C8B-B14F-4D97-AF65-F5344CB8AC3E}">
        <p14:creationId xmlns:p14="http://schemas.microsoft.com/office/powerpoint/2010/main" val="155593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 QR Code Usage</a:t>
            </a:r>
            <a:endParaRPr lang="en-US" dirty="0"/>
          </a:p>
        </p:txBody>
      </p:sp>
      <p:graphicFrame>
        <p:nvGraphicFramePr>
          <p:cNvPr id="3" name="Table 2">
            <a:extLst>
              <a:ext uri="{FF2B5EF4-FFF2-40B4-BE49-F238E27FC236}">
                <a16:creationId xmlns:a16="http://schemas.microsoft.com/office/drawing/2014/main" id="{1D86DAD8-709E-4FA2-94F0-901CEE620EEB}"/>
              </a:ext>
            </a:extLst>
          </p:cNvPr>
          <p:cNvGraphicFramePr>
            <a:graphicFrameLocks noGrp="1"/>
          </p:cNvGraphicFramePr>
          <p:nvPr>
            <p:extLst>
              <p:ext uri="{D42A27DB-BD31-4B8C-83A1-F6EECF244321}">
                <p14:modId xmlns:p14="http://schemas.microsoft.com/office/powerpoint/2010/main" val="4119019891"/>
              </p:ext>
            </p:extLst>
          </p:nvPr>
        </p:nvGraphicFramePr>
        <p:xfrm>
          <a:off x="1971675" y="1471611"/>
          <a:ext cx="7581901" cy="3629024"/>
        </p:xfrm>
        <a:graphic>
          <a:graphicData uri="http://schemas.openxmlformats.org/drawingml/2006/table">
            <a:tbl>
              <a:tblPr firstRow="1">
                <a:tableStyleId>{5C22544A-7EE6-4342-B048-85BDC9FD1C3A}</a:tableStyleId>
              </a:tblPr>
              <a:tblGrid>
                <a:gridCol w="3197187">
                  <a:extLst>
                    <a:ext uri="{9D8B030D-6E8A-4147-A177-3AD203B41FA5}">
                      <a16:colId xmlns:a16="http://schemas.microsoft.com/office/drawing/2014/main" val="3055329784"/>
                    </a:ext>
                  </a:extLst>
                </a:gridCol>
                <a:gridCol w="2192357">
                  <a:extLst>
                    <a:ext uri="{9D8B030D-6E8A-4147-A177-3AD203B41FA5}">
                      <a16:colId xmlns:a16="http://schemas.microsoft.com/office/drawing/2014/main" val="504626783"/>
                    </a:ext>
                  </a:extLst>
                </a:gridCol>
                <a:gridCol w="2192357">
                  <a:extLst>
                    <a:ext uri="{9D8B030D-6E8A-4147-A177-3AD203B41FA5}">
                      <a16:colId xmlns:a16="http://schemas.microsoft.com/office/drawing/2014/main" val="2082256144"/>
                    </a:ext>
                  </a:extLst>
                </a:gridCol>
              </a:tblGrid>
              <a:tr h="907256">
                <a:tc>
                  <a:txBody>
                    <a:bodyPr/>
                    <a:lstStyle/>
                    <a:p>
                      <a:pPr algn="ctr" fontAlgn="b"/>
                      <a:r>
                        <a:rPr lang="en-US" sz="3600" u="none" strike="noStrike">
                          <a:effectLst/>
                        </a:rPr>
                        <a:t> </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Number</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a:t>
                      </a:r>
                      <a:endParaRPr lang="en-US" sz="3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805932"/>
                  </a:ext>
                </a:extLst>
              </a:tr>
              <a:tr h="907256">
                <a:tc>
                  <a:txBody>
                    <a:bodyPr/>
                    <a:lstStyle/>
                    <a:p>
                      <a:pPr algn="ctr" fontAlgn="b"/>
                      <a:r>
                        <a:rPr lang="en-US" sz="3600" u="none" strike="noStrike">
                          <a:effectLst/>
                        </a:rPr>
                        <a:t>Via URL</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12,485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32%</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424502"/>
                  </a:ext>
                </a:extLst>
              </a:tr>
              <a:tr h="907256">
                <a:tc>
                  <a:txBody>
                    <a:bodyPr/>
                    <a:lstStyle/>
                    <a:p>
                      <a:pPr algn="ctr" fontAlgn="b"/>
                      <a:r>
                        <a:rPr lang="en-US" sz="3600" u="none" strike="noStrike">
                          <a:effectLst/>
                        </a:rPr>
                        <a:t>Via QR Code</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26,460</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68%</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525811"/>
                  </a:ext>
                </a:extLst>
              </a:tr>
              <a:tr h="907256">
                <a:tc>
                  <a:txBody>
                    <a:bodyPr/>
                    <a:lstStyle/>
                    <a:p>
                      <a:pPr algn="ctr" fontAlgn="b"/>
                      <a:r>
                        <a:rPr lang="en-US" sz="3600" u="none" strike="noStrike">
                          <a:effectLst/>
                        </a:rPr>
                        <a:t>Total</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38,945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100%</a:t>
                      </a:r>
                      <a:endParaRPr lang="en-US" sz="3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798308"/>
                  </a:ext>
                </a:extLst>
              </a:tr>
            </a:tbl>
          </a:graphicData>
        </a:graphic>
      </p:graphicFrame>
    </p:spTree>
    <p:extLst>
      <p:ext uri="{BB962C8B-B14F-4D97-AF65-F5344CB8AC3E}">
        <p14:creationId xmlns:p14="http://schemas.microsoft.com/office/powerpoint/2010/main" val="1765045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a:t>
            </a:r>
            <a:endParaRPr lang="en-US" dirty="0"/>
          </a:p>
        </p:txBody>
      </p:sp>
      <p:graphicFrame>
        <p:nvGraphicFramePr>
          <p:cNvPr id="4" name="Table 3">
            <a:extLst>
              <a:ext uri="{FF2B5EF4-FFF2-40B4-BE49-F238E27FC236}">
                <a16:creationId xmlns:a16="http://schemas.microsoft.com/office/drawing/2014/main" id="{D1D63DAF-43AD-401F-977C-41BD210013FC}"/>
              </a:ext>
            </a:extLst>
          </p:cNvPr>
          <p:cNvGraphicFramePr>
            <a:graphicFrameLocks noGrp="1"/>
          </p:cNvGraphicFramePr>
          <p:nvPr>
            <p:extLst>
              <p:ext uri="{D42A27DB-BD31-4B8C-83A1-F6EECF244321}">
                <p14:modId xmlns:p14="http://schemas.microsoft.com/office/powerpoint/2010/main" val="541010722"/>
              </p:ext>
            </p:extLst>
          </p:nvPr>
        </p:nvGraphicFramePr>
        <p:xfrm>
          <a:off x="895350" y="906483"/>
          <a:ext cx="10401299" cy="4629149"/>
        </p:xfrm>
        <a:graphic>
          <a:graphicData uri="http://schemas.openxmlformats.org/drawingml/2006/table">
            <a:tbl>
              <a:tblPr firstRow="1" firstCol="1" bandRow="1">
                <a:tableStyleId>{C4B1156A-380E-4F78-BDF5-A606A8083BF9}</a:tableStyleId>
              </a:tblPr>
              <a:tblGrid>
                <a:gridCol w="4256531">
                  <a:extLst>
                    <a:ext uri="{9D8B030D-6E8A-4147-A177-3AD203B41FA5}">
                      <a16:colId xmlns:a16="http://schemas.microsoft.com/office/drawing/2014/main" val="3233911978"/>
                    </a:ext>
                  </a:extLst>
                </a:gridCol>
                <a:gridCol w="1536192">
                  <a:extLst>
                    <a:ext uri="{9D8B030D-6E8A-4147-A177-3AD203B41FA5}">
                      <a16:colId xmlns:a16="http://schemas.microsoft.com/office/drawing/2014/main" val="2251112797"/>
                    </a:ext>
                  </a:extLst>
                </a:gridCol>
                <a:gridCol w="1536192">
                  <a:extLst>
                    <a:ext uri="{9D8B030D-6E8A-4147-A177-3AD203B41FA5}">
                      <a16:colId xmlns:a16="http://schemas.microsoft.com/office/drawing/2014/main" val="3256830567"/>
                    </a:ext>
                  </a:extLst>
                </a:gridCol>
                <a:gridCol w="1536192">
                  <a:extLst>
                    <a:ext uri="{9D8B030D-6E8A-4147-A177-3AD203B41FA5}">
                      <a16:colId xmlns:a16="http://schemas.microsoft.com/office/drawing/2014/main" val="3360655680"/>
                    </a:ext>
                  </a:extLst>
                </a:gridCol>
                <a:gridCol w="1536192">
                  <a:extLst>
                    <a:ext uri="{9D8B030D-6E8A-4147-A177-3AD203B41FA5}">
                      <a16:colId xmlns:a16="http://schemas.microsoft.com/office/drawing/2014/main" val="2387093133"/>
                    </a:ext>
                  </a:extLst>
                </a:gridCol>
              </a:tblGrid>
              <a:tr h="1273329">
                <a:tc>
                  <a:txBody>
                    <a:bodyPr/>
                    <a:lstStyle/>
                    <a:p>
                      <a:pPr algn="ctr" fontAlgn="b"/>
                      <a:r>
                        <a:rPr lang="en-US" sz="2400"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Washed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Dried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Ratio (Dried / Washed)</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9595505"/>
                  </a:ext>
                </a:extLst>
              </a:tr>
              <a:tr h="671164">
                <a:tc>
                  <a:txBody>
                    <a:bodyPr/>
                    <a:lstStyle/>
                    <a:p>
                      <a:pPr algn="ctr" fontAlgn="b"/>
                      <a:r>
                        <a:rPr lang="en-US" sz="2400" b="0" u="none" strike="noStrike" dirty="0">
                          <a:effectLst/>
                        </a:rPr>
                        <a:t>Control (Decal)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137</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72.6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7438982"/>
                  </a:ext>
                </a:extLst>
              </a:tr>
              <a:tr h="671164">
                <a:tc>
                  <a:txBody>
                    <a:bodyPr/>
                    <a:lstStyle/>
                    <a:p>
                      <a:pPr algn="ctr" fontAlgn="b"/>
                      <a:r>
                        <a:rPr lang="en-US" sz="2400" b="0" u="none" strike="noStrike">
                          <a:effectLst/>
                        </a:rPr>
                        <a:t>Turtle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50.2</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34.9</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0.68</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2614646"/>
                  </a:ext>
                </a:extLst>
              </a:tr>
              <a:tr h="671164">
                <a:tc>
                  <a:txBody>
                    <a:bodyPr/>
                    <a:lstStyle/>
                    <a:p>
                      <a:pPr algn="ctr" fontAlgn="b"/>
                      <a:r>
                        <a:rPr lang="en-US" sz="2400" b="0" u="none" strike="noStrike">
                          <a:effectLst/>
                        </a:rPr>
                        <a:t>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67.5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51.8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533589"/>
                  </a:ext>
                </a:extLst>
              </a:tr>
              <a:tr h="671164">
                <a:tc>
                  <a:txBody>
                    <a:bodyPr/>
                    <a:lstStyle/>
                    <a:p>
                      <a:pPr algn="ctr" fontAlgn="b"/>
                      <a:r>
                        <a:rPr lang="en-US" sz="2400" b="0" u="none" strike="noStrike">
                          <a:effectLst/>
                        </a:rPr>
                        <a:t>Turtle + 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63.4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46.1</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0.73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828550"/>
                  </a:ext>
                </a:extLst>
              </a:tr>
              <a:tr h="671164">
                <a:tc>
                  <a:txBody>
                    <a:bodyPr/>
                    <a:lstStyle/>
                    <a:p>
                      <a:pPr algn="ctr" fontAlgn="b"/>
                      <a:r>
                        <a:rPr lang="en-US" sz="2400" b="0" u="none" strike="noStrike" dirty="0">
                          <a:effectLst/>
                        </a:rPr>
                        <a:t>Turtle + Clothes + Hang Dry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64.2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39.4</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0.63</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3187418"/>
                  </a:ext>
                </a:extLst>
              </a:tr>
            </a:tbl>
          </a:graphicData>
        </a:graphic>
      </p:graphicFrame>
      <p:sp>
        <p:nvSpPr>
          <p:cNvPr id="5" name="TextBox 4">
            <a:extLst>
              <a:ext uri="{FF2B5EF4-FFF2-40B4-BE49-F238E27FC236}">
                <a16:creationId xmlns:a16="http://schemas.microsoft.com/office/drawing/2014/main" id="{3E7BEEE2-7AAD-4787-BDF5-E5F18D97AD1A}"/>
              </a:ext>
            </a:extLst>
          </p:cNvPr>
          <p:cNvSpPr txBox="1"/>
          <p:nvPr/>
        </p:nvSpPr>
        <p:spPr>
          <a:xfrm>
            <a:off x="895350" y="5667464"/>
            <a:ext cx="9035037"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.01, *** </a:t>
            </a:r>
            <a:r>
              <a:rPr lang="en-US" sz="2000" i="1" dirty="0"/>
              <a:t>p </a:t>
            </a:r>
            <a:r>
              <a:rPr lang="en-US" sz="2000" dirty="0"/>
              <a:t>&lt; .001</a:t>
            </a:r>
          </a:p>
        </p:txBody>
      </p:sp>
    </p:spTree>
    <p:extLst>
      <p:ext uri="{BB962C8B-B14F-4D97-AF65-F5344CB8AC3E}">
        <p14:creationId xmlns:p14="http://schemas.microsoft.com/office/powerpoint/2010/main" val="248632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Logging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improved logged </a:t>
            </a:r>
            <a:r>
              <a:rPr lang="en-US" b="0" dirty="0" err="1"/>
              <a:t>behaviours</a:t>
            </a:r>
            <a:r>
              <a:rPr lang="en-US" b="0" dirty="0"/>
              <a:t> over time:</a:t>
            </a:r>
            <a:br>
              <a:rPr lang="en-US" b="0" dirty="0"/>
            </a:br>
            <a:r>
              <a:rPr lang="en-US" b="0" dirty="0"/>
              <a:t>Microplastics turtle + bundled msg decreased washing and drying</a:t>
            </a:r>
            <a:br>
              <a:rPr lang="en-US" b="0" dirty="0"/>
            </a:br>
            <a:r>
              <a:rPr lang="en-US" b="0" dirty="0"/>
              <a:t>and </a:t>
            </a:r>
            <a:br>
              <a:rPr lang="en-US" b="0" dirty="0"/>
            </a:br>
            <a:r>
              <a:rPr lang="en-US" b="0" dirty="0"/>
              <a:t>Microplastics turtle + </a:t>
            </a:r>
            <a:r>
              <a:rPr lang="en-US" b="0" dirty="0" err="1"/>
              <a:t>fleece+hang-dry</a:t>
            </a:r>
            <a:r>
              <a:rPr lang="en-US" b="0" dirty="0"/>
              <a:t> msg decreased drying</a:t>
            </a:r>
            <a:endParaRPr lang="en-CA" b="0" dirty="0"/>
          </a:p>
        </p:txBody>
      </p:sp>
    </p:spTree>
    <p:extLst>
      <p:ext uri="{BB962C8B-B14F-4D97-AF65-F5344CB8AC3E}">
        <p14:creationId xmlns:p14="http://schemas.microsoft.com/office/powerpoint/2010/main" val="301795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per Day across all participants</a:t>
            </a:r>
            <a:endParaRPr lang="en-US" dirty="0"/>
          </a:p>
        </p:txBody>
      </p:sp>
      <p:graphicFrame>
        <p:nvGraphicFramePr>
          <p:cNvPr id="4" name="Table 3">
            <a:extLst>
              <a:ext uri="{FF2B5EF4-FFF2-40B4-BE49-F238E27FC236}">
                <a16:creationId xmlns:a16="http://schemas.microsoft.com/office/drawing/2014/main" id="{A465CDE4-64CE-8E4F-BEC5-AA36BC7F6DAB}"/>
              </a:ext>
            </a:extLst>
          </p:cNvPr>
          <p:cNvGraphicFramePr>
            <a:graphicFrameLocks noGrp="1"/>
          </p:cNvGraphicFramePr>
          <p:nvPr>
            <p:extLst>
              <p:ext uri="{D42A27DB-BD31-4B8C-83A1-F6EECF244321}">
                <p14:modId xmlns:p14="http://schemas.microsoft.com/office/powerpoint/2010/main" val="2890478869"/>
              </p:ext>
            </p:extLst>
          </p:nvPr>
        </p:nvGraphicFramePr>
        <p:xfrm>
          <a:off x="503583" y="906483"/>
          <a:ext cx="10575234" cy="4457897"/>
        </p:xfrm>
        <a:graphic>
          <a:graphicData uri="http://schemas.openxmlformats.org/drawingml/2006/table">
            <a:tbl>
              <a:tblPr>
                <a:tableStyleId>{5C22544A-7EE6-4342-B048-85BDC9FD1C3A}</a:tableStyleId>
              </a:tblPr>
              <a:tblGrid>
                <a:gridCol w="5413086">
                  <a:extLst>
                    <a:ext uri="{9D8B030D-6E8A-4147-A177-3AD203B41FA5}">
                      <a16:colId xmlns:a16="http://schemas.microsoft.com/office/drawing/2014/main" val="1876913386"/>
                    </a:ext>
                  </a:extLst>
                </a:gridCol>
                <a:gridCol w="1720716">
                  <a:extLst>
                    <a:ext uri="{9D8B030D-6E8A-4147-A177-3AD203B41FA5}">
                      <a16:colId xmlns:a16="http://schemas.microsoft.com/office/drawing/2014/main" val="4081210604"/>
                    </a:ext>
                  </a:extLst>
                </a:gridCol>
                <a:gridCol w="1720716">
                  <a:extLst>
                    <a:ext uri="{9D8B030D-6E8A-4147-A177-3AD203B41FA5}">
                      <a16:colId xmlns:a16="http://schemas.microsoft.com/office/drawing/2014/main" val="3565571582"/>
                    </a:ext>
                  </a:extLst>
                </a:gridCol>
                <a:gridCol w="1720716">
                  <a:extLst>
                    <a:ext uri="{9D8B030D-6E8A-4147-A177-3AD203B41FA5}">
                      <a16:colId xmlns:a16="http://schemas.microsoft.com/office/drawing/2014/main" val="1968834434"/>
                    </a:ext>
                  </a:extLst>
                </a:gridCol>
              </a:tblGrid>
              <a:tr h="431987">
                <a:tc>
                  <a:txBody>
                    <a:bodyPr/>
                    <a:lstStyle/>
                    <a:p>
                      <a:pPr algn="ctr" fontAlgn="b"/>
                      <a:r>
                        <a:rPr lang="en-US" sz="2400" b="1"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Pre</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Post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Change</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040997"/>
                  </a:ext>
                </a:extLst>
              </a:tr>
              <a:tr h="575130">
                <a:tc>
                  <a:txBody>
                    <a:bodyPr/>
                    <a:lstStyle/>
                    <a:p>
                      <a:pPr algn="ctr" fontAlgn="b"/>
                      <a:r>
                        <a:rPr lang="en-US" sz="2400" u="none" strike="noStrike">
                          <a:effectLst/>
                        </a:rPr>
                        <a:t>Control (No survey)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23.36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0.62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8629766"/>
                  </a:ext>
                </a:extLst>
              </a:tr>
              <a:tr h="575130">
                <a:tc>
                  <a:txBody>
                    <a:bodyPr/>
                    <a:lstStyle/>
                    <a:p>
                      <a:pPr algn="ctr" fontAlgn="b"/>
                      <a:r>
                        <a:rPr lang="en-US" sz="2400" u="none" strike="noStrike">
                          <a:effectLst/>
                        </a:rPr>
                        <a:t>Control (No decal)</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21.21</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0.32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350627"/>
                  </a:ext>
                </a:extLst>
              </a:tr>
              <a:tr h="575130">
                <a:tc>
                  <a:txBody>
                    <a:bodyPr/>
                    <a:lstStyle/>
                    <a:p>
                      <a:pPr algn="ctr" fontAlgn="b"/>
                      <a:r>
                        <a:rPr lang="en-US" sz="2400" u="none" strike="noStrike" dirty="0">
                          <a:effectLst/>
                        </a:rPr>
                        <a:t>Control (QR decal)</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22.93</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23.14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0.21</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68818"/>
                  </a:ext>
                </a:extLst>
              </a:tr>
              <a:tr h="575130">
                <a:tc>
                  <a:txBody>
                    <a:bodyPr/>
                    <a:lstStyle/>
                    <a:p>
                      <a:pPr algn="ctr" fontAlgn="b"/>
                      <a:r>
                        <a:rPr lang="en-US" sz="2400" u="none" strike="noStrike" dirty="0">
                          <a:effectLst/>
                        </a:rPr>
                        <a:t>Turtle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23.02</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23.79</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1077973"/>
                  </a:ext>
                </a:extLst>
              </a:tr>
              <a:tr h="575130">
                <a:tc>
                  <a:txBody>
                    <a:bodyPr/>
                    <a:lstStyle/>
                    <a:p>
                      <a:pPr algn="ctr" fontAlgn="b"/>
                      <a:r>
                        <a:rPr lang="en-US" sz="2400" u="none" strike="noStrike" dirty="0">
                          <a:effectLst/>
                        </a:rPr>
                        <a:t>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22.77</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386584"/>
                  </a:ext>
                </a:extLst>
              </a:tr>
              <a:tr h="575130">
                <a:tc>
                  <a:txBody>
                    <a:bodyPr/>
                    <a:lstStyle/>
                    <a:p>
                      <a:pPr algn="ctr" fontAlgn="b"/>
                      <a:r>
                        <a:rPr lang="en-US" sz="2400" u="none" strike="noStrike" dirty="0">
                          <a:effectLst/>
                        </a:rPr>
                        <a:t>Turtle + 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22.16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0.9</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4191935"/>
                  </a:ext>
                </a:extLst>
              </a:tr>
              <a:tr h="575130">
                <a:tc>
                  <a:txBody>
                    <a:bodyPr/>
                    <a:lstStyle/>
                    <a:p>
                      <a:pPr algn="ctr" fontAlgn="b"/>
                      <a:r>
                        <a:rPr lang="en-US" sz="2400" u="none" strike="noStrike" dirty="0">
                          <a:effectLst/>
                        </a:rPr>
                        <a:t>Turtle + Fleece + Hang Dry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0.48</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8937675"/>
                  </a:ext>
                </a:extLst>
              </a:tr>
            </a:tbl>
          </a:graphicData>
        </a:graphic>
      </p:graphicFrame>
      <p:sp>
        <p:nvSpPr>
          <p:cNvPr id="7" name="TextBox 6">
            <a:extLst>
              <a:ext uri="{FF2B5EF4-FFF2-40B4-BE49-F238E27FC236}">
                <a16:creationId xmlns:a16="http://schemas.microsoft.com/office/drawing/2014/main" id="{2132281F-748F-BACF-9D89-7477F10348D9}"/>
              </a:ext>
            </a:extLst>
          </p:cNvPr>
          <p:cNvSpPr txBox="1"/>
          <p:nvPr/>
        </p:nvSpPr>
        <p:spPr>
          <a:xfrm>
            <a:off x="1770040" y="5751115"/>
            <a:ext cx="4940712" cy="400110"/>
          </a:xfrm>
          <a:prstGeom prst="rect">
            <a:avLst/>
          </a:prstGeom>
          <a:noFill/>
        </p:spPr>
        <p:txBody>
          <a:bodyPr wrap="none" rtlCol="0">
            <a:spAutoFit/>
          </a:bodyPr>
          <a:lstStyle/>
          <a:p>
            <a:r>
              <a:rPr lang="en-US" sz="2000" dirty="0"/>
              <a:t>No significant differences between conditions</a:t>
            </a:r>
          </a:p>
        </p:txBody>
      </p:sp>
    </p:spTree>
    <p:extLst>
      <p:ext uri="{BB962C8B-B14F-4D97-AF65-F5344CB8AC3E}">
        <p14:creationId xmlns:p14="http://schemas.microsoft.com/office/powerpoint/2010/main" val="1045286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for logging participants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471581612"/>
              </p:ext>
            </p:extLst>
          </p:nvPr>
        </p:nvGraphicFramePr>
        <p:xfrm>
          <a:off x="291548" y="1037357"/>
          <a:ext cx="11595650" cy="4454818"/>
        </p:xfrm>
        <a:graphic>
          <a:graphicData uri="http://schemas.openxmlformats.org/drawingml/2006/table">
            <a:tbl>
              <a:tblPr>
                <a:tableStyleId>{5C22544A-7EE6-4342-B048-85BDC9FD1C3A}</a:tableStyleId>
              </a:tblPr>
              <a:tblGrid>
                <a:gridCol w="4717774">
                  <a:extLst>
                    <a:ext uri="{9D8B030D-6E8A-4147-A177-3AD203B41FA5}">
                      <a16:colId xmlns:a16="http://schemas.microsoft.com/office/drawing/2014/main" val="1560365558"/>
                    </a:ext>
                  </a:extLst>
                </a:gridCol>
                <a:gridCol w="524095">
                  <a:extLst>
                    <a:ext uri="{9D8B030D-6E8A-4147-A177-3AD203B41FA5}">
                      <a16:colId xmlns:a16="http://schemas.microsoft.com/office/drawing/2014/main" val="403125946"/>
                    </a:ext>
                  </a:extLst>
                </a:gridCol>
                <a:gridCol w="1598729">
                  <a:extLst>
                    <a:ext uri="{9D8B030D-6E8A-4147-A177-3AD203B41FA5}">
                      <a16:colId xmlns:a16="http://schemas.microsoft.com/office/drawing/2014/main" val="857680054"/>
                    </a:ext>
                  </a:extLst>
                </a:gridCol>
                <a:gridCol w="1710531">
                  <a:extLst>
                    <a:ext uri="{9D8B030D-6E8A-4147-A177-3AD203B41FA5}">
                      <a16:colId xmlns:a16="http://schemas.microsoft.com/office/drawing/2014/main" val="2305693327"/>
                    </a:ext>
                  </a:extLst>
                </a:gridCol>
                <a:gridCol w="1334370">
                  <a:extLst>
                    <a:ext uri="{9D8B030D-6E8A-4147-A177-3AD203B41FA5}">
                      <a16:colId xmlns:a16="http://schemas.microsoft.com/office/drawing/2014/main" val="318934050"/>
                    </a:ext>
                  </a:extLst>
                </a:gridCol>
                <a:gridCol w="1710151">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Ratio</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72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Tree>
    <p:extLst>
      <p:ext uri="{BB962C8B-B14F-4D97-AF65-F5344CB8AC3E}">
        <p14:creationId xmlns:p14="http://schemas.microsoft.com/office/powerpoint/2010/main" val="375092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Literature review</a:t>
            </a:r>
          </a:p>
          <a:p>
            <a:r>
              <a:rPr lang="en-CA" b="0" dirty="0">
                <a:solidFill>
                  <a:schemeClr val="tx1"/>
                </a:solidFill>
              </a:rPr>
              <a:t>Pilot surveys (Feb 2021 – Apr 2021)</a:t>
            </a:r>
          </a:p>
          <a:p>
            <a:r>
              <a:rPr lang="en-CA" b="0" dirty="0">
                <a:solidFill>
                  <a:schemeClr val="tx1"/>
                </a:solidFill>
              </a:rPr>
              <a:t>Main study design (June 2021 – May 2022)</a:t>
            </a:r>
          </a:p>
          <a:p>
            <a:r>
              <a:rPr lang="en-CA" b="0" dirty="0">
                <a:solidFill>
                  <a:schemeClr val="tx1"/>
                </a:solidFill>
              </a:rPr>
              <a:t>Hypotheses </a:t>
            </a:r>
          </a:p>
          <a:p>
            <a:r>
              <a:rPr lang="en-CA" b="0" dirty="0">
                <a:solidFill>
                  <a:schemeClr val="tx1"/>
                </a:solidFill>
              </a:rPr>
              <a:t>Behavioural intention results</a:t>
            </a:r>
          </a:p>
          <a:p>
            <a:r>
              <a:rPr lang="en-CA" b="0" dirty="0">
                <a:solidFill>
                  <a:schemeClr val="tx1"/>
                </a:solidFill>
              </a:rPr>
              <a:t>Self-report results </a:t>
            </a:r>
          </a:p>
          <a:p>
            <a:r>
              <a:rPr lang="en-CA" b="0" dirty="0">
                <a:solidFill>
                  <a:schemeClr val="tx1"/>
                </a:solidFill>
              </a:rPr>
              <a:t>Behaviour logging results </a:t>
            </a:r>
          </a:p>
          <a:p>
            <a:r>
              <a:rPr lang="en-CA" b="0" dirty="0">
                <a:solidFill>
                  <a:schemeClr val="tx1"/>
                </a:solidFill>
              </a:rPr>
              <a:t>Energy meter results </a:t>
            </a:r>
          </a:p>
          <a:p>
            <a:r>
              <a:rPr lang="en-CA" b="0" dirty="0">
                <a:solidFill>
                  <a:schemeClr val="tx1"/>
                </a:solidFill>
              </a:rPr>
              <a:t>Summary &amp; Conclusions </a:t>
            </a:r>
          </a:p>
        </p:txBody>
      </p:sp>
      <p:pic>
        <p:nvPicPr>
          <p:cNvPr id="13" name="Picture 12">
            <a:extLst>
              <a:ext uri="{FF2B5EF4-FFF2-40B4-BE49-F238E27FC236}">
                <a16:creationId xmlns:a16="http://schemas.microsoft.com/office/drawing/2014/main" id="{000CD0FE-42CE-4C0D-9CB3-DD0C3013A2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53714" y="4031981"/>
            <a:ext cx="1927431" cy="1927431"/>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1000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No significant change in energy usage, but data is noisy</a:t>
            </a:r>
          </a:p>
          <a:p>
            <a:r>
              <a:rPr lang="en-US" b="0" dirty="0"/>
              <a:t>When isolating laundry times, three condition were effective:</a:t>
            </a:r>
            <a:br>
              <a:rPr lang="en-US" b="0" dirty="0"/>
            </a:br>
            <a:r>
              <a:rPr lang="en-US" b="0" dirty="0"/>
              <a:t>Turtle + bundled msg</a:t>
            </a:r>
            <a:br>
              <a:rPr lang="en-US" b="0" dirty="0"/>
            </a:br>
            <a:r>
              <a:rPr lang="en-US" b="0" dirty="0"/>
              <a:t>Turtle + fleece + bundled msg</a:t>
            </a:r>
            <a:br>
              <a:rPr lang="en-US" b="0" dirty="0"/>
            </a:br>
            <a:r>
              <a:rPr lang="en-US" b="0" dirty="0"/>
              <a:t>Turtle + fleece + hang dry</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623157216"/>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967895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1056904"/>
            <a:ext cx="7568367" cy="5481056"/>
          </a:xfrm>
        </p:spPr>
        <p:txBody>
          <a:bodyPr>
            <a:normAutofit fontScale="92500" lnSpcReduction="10000"/>
          </a:bodyPr>
          <a:lstStyle/>
          <a:p>
            <a:pPr marL="0" indent="0">
              <a:buNone/>
            </a:pPr>
            <a:r>
              <a:rPr lang="en-CA" b="0" dirty="0">
                <a:solidFill>
                  <a:schemeClr val="tx1"/>
                </a:solidFill>
              </a:rPr>
              <a:t>In the context of a motivated sample of BC laundry doers:</a:t>
            </a:r>
          </a:p>
          <a:p>
            <a:r>
              <a:rPr lang="en-CA" b="0" dirty="0">
                <a:solidFill>
                  <a:schemeClr val="tx1"/>
                </a:solidFill>
              </a:rPr>
              <a:t>Decals can be an effective nudging tool for sustaining energy efficient behaviour over time; serves as a constant reminder &amp; motivation; attractive image is important</a:t>
            </a:r>
          </a:p>
          <a:p>
            <a:r>
              <a:rPr lang="en-CA" b="0" dirty="0">
                <a:solidFill>
                  <a:schemeClr val="tx1"/>
                </a:solidFill>
              </a:rPr>
              <a:t>Sometimes energy motivations are not the best way to change energy behaviours!</a:t>
            </a:r>
          </a:p>
          <a:p>
            <a:r>
              <a:rPr lang="en-CA" b="0" dirty="0">
                <a:solidFill>
                  <a:schemeClr val="tx1"/>
                </a:solidFill>
              </a:rPr>
              <a:t>Most effective: combining a single, novel motivator (microplastics turtle) with multiple behaviour change requests</a:t>
            </a:r>
          </a:p>
          <a:p>
            <a:r>
              <a:rPr lang="en-CA" b="0" dirty="0">
                <a:solidFill>
                  <a:schemeClr val="tx1"/>
                </a:solidFill>
              </a:rPr>
              <a:t>Not so effective in this context: self-interest (clothing, money)</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10000"/>
          </a:bodyPr>
          <a:lstStyle/>
          <a:p>
            <a:r>
              <a:rPr lang="en-CA" b="0" dirty="0">
                <a:solidFill>
                  <a:schemeClr val="tx1"/>
                </a:solidFill>
              </a:rPr>
              <a:t>Short-term vs. long-term effects</a:t>
            </a:r>
          </a:p>
          <a:p>
            <a:pPr lvl="1"/>
            <a:r>
              <a:rPr lang="en-CA" b="0" dirty="0">
                <a:solidFill>
                  <a:schemeClr val="tx1"/>
                </a:solidFill>
              </a:rPr>
              <a:t>Most </a:t>
            </a:r>
            <a:r>
              <a:rPr lang="en-CA" dirty="0">
                <a:solidFill>
                  <a:schemeClr val="tx1"/>
                </a:solidFill>
              </a:rPr>
              <a:t>behaviour change </a:t>
            </a:r>
            <a:r>
              <a:rPr lang="en-CA" b="0" dirty="0">
                <a:solidFill>
                  <a:schemeClr val="tx1"/>
                </a:solidFill>
              </a:rPr>
              <a:t>studies only examine a single choice</a:t>
            </a:r>
          </a:p>
          <a:p>
            <a:pPr lvl="1"/>
            <a:r>
              <a:rPr lang="en-CA" b="0" dirty="0">
                <a:solidFill>
                  <a:schemeClr val="tx1"/>
                </a:solidFill>
              </a:rPr>
              <a:t>Dynamic energy competitions can be effective long-term (</a:t>
            </a:r>
            <a:r>
              <a:rPr lang="en-US" dirty="0"/>
              <a:t>Schultz et al 2007; </a:t>
            </a:r>
            <a:r>
              <a:rPr lang="en-US" dirty="0" err="1"/>
              <a:t>Wemyss</a:t>
            </a:r>
            <a:r>
              <a:rPr lang="en-US" dirty="0"/>
              <a:t> et al., 2019), but only while the feedback is maintained </a:t>
            </a:r>
            <a:endParaRPr lang="en-CA" sz="2000" b="0" dirty="0">
              <a:solidFill>
                <a:schemeClr val="tx1"/>
              </a:solidFill>
            </a:endParaRPr>
          </a:p>
          <a:p>
            <a:r>
              <a:rPr lang="en-CA" b="0" dirty="0">
                <a:solidFill>
                  <a:schemeClr val="tx1"/>
                </a:solidFill>
              </a:rPr>
              <a:t>Spillover effects</a:t>
            </a:r>
          </a:p>
          <a:p>
            <a:pPr lvl="1"/>
            <a:r>
              <a:rPr lang="en-US" dirty="0"/>
              <a:t>Meta-analysis shows positive spillover effects on intentions, but small negative effects on actual behaviour and policy support (Maki et al., 2019) </a:t>
            </a:r>
          </a:p>
          <a:p>
            <a:pPr lvl="1"/>
            <a:r>
              <a:rPr lang="en-US" dirty="0"/>
              <a:t>Single request vs multiple simultaneous requests?? </a:t>
            </a:r>
            <a:endParaRPr lang="en-CA" sz="3600" b="0"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framing both improve energy efficient purchases, especially when scaled up (</a:t>
            </a:r>
            <a:r>
              <a:rPr lang="en-US" dirty="0"/>
              <a:t>Camilleri &amp; </a:t>
            </a:r>
            <a:r>
              <a:rPr lang="en-US" dirty="0" err="1"/>
              <a:t>Larrick</a:t>
            </a:r>
            <a:r>
              <a:rPr lang="en-US" dirty="0"/>
              <a:t> 2014; </a:t>
            </a:r>
            <a:r>
              <a:rPr lang="de-DE" b="0" dirty="0">
                <a:solidFill>
                  <a:schemeClr val="tx1"/>
                </a:solidFill>
              </a:rPr>
              <a:t>Hardisty et al. 2018; Ungemach et al 2018)</a:t>
            </a:r>
          </a:p>
          <a:p>
            <a:pPr lvl="1"/>
            <a:r>
              <a:rPr lang="de-DE" b="0" dirty="0">
                <a:solidFill>
                  <a:schemeClr val="tx1"/>
                </a:solidFill>
              </a:rPr>
              <a:t>Financial and environmental messaging both improve energy saving intentions (Steinhorst, Klöckner, &amp; Matthies, 2015; Steinhorst &amp; Klöckner, 2018), but not actual behaviour (Steinhorst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23172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56" y="639414"/>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1596</TotalTime>
  <Words>3296</Words>
  <Application>Microsoft Macintosh PowerPoint</Application>
  <PresentationFormat>Widescreen</PresentationFormat>
  <Paragraphs>538</Paragraphs>
  <Slides>65</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Calibri</vt:lpstr>
      <vt:lpstr>Office Theme</vt:lpstr>
      <vt:lpstr>PowerPoint Presentation</vt:lpstr>
      <vt:lpstr>Co-Authors &amp; Partners</vt:lpstr>
      <vt:lpstr>Motivation</vt:lpstr>
      <vt:lpstr>Key Questions</vt:lpstr>
      <vt:lpstr>Practical Impact</vt:lpstr>
      <vt:lpstr>Agenda</vt:lpstr>
      <vt:lpstr>Literature Review</vt:lpstr>
      <vt:lpstr>Literature Review</vt:lpstr>
      <vt:lpstr>Literature Review</vt:lpstr>
      <vt:lpstr>Pilot Surveys</vt:lpstr>
      <vt:lpstr>Pilot Surveys</vt:lpstr>
      <vt:lpstr>Pilot Survey 2</vt:lpstr>
      <vt:lpstr>Pilot Surveys – Survey 2</vt:lpstr>
      <vt:lpstr>Pilot Surveys – Survey 2</vt:lpstr>
      <vt:lpstr>Pilot Surveys – Survey 2</vt:lpstr>
      <vt:lpstr>Pilot Surveys – Survey 2</vt:lpstr>
      <vt:lpstr>Pilot Surveys – Survey 2</vt:lpstr>
      <vt:lpstr>Pilot Surveys – Survey 2</vt:lpstr>
      <vt:lpstr>Pilot Surveys – Survey 2 Design Summary</vt:lpstr>
      <vt:lpstr>Pilot Survey 2</vt:lpstr>
      <vt:lpstr>Pilot Survey 2</vt:lpstr>
      <vt:lpstr>Pilot 4</vt:lpstr>
      <vt:lpstr>PowerPoint Presentation</vt:lpstr>
      <vt:lpstr>Pilot Surveys – Survey 4</vt:lpstr>
      <vt:lpstr>Pilot Surveys – Survey 4</vt:lpstr>
      <vt:lpstr>Pilot Surveys – Survey 4</vt:lpstr>
      <vt:lpstr>Pilot Surveys – Survey 4</vt:lpstr>
      <vt:lpstr>Pilot Surveys – Survey 4</vt:lpstr>
      <vt:lpstr>Pilot Surveys – Survey 4</vt:lpstr>
      <vt:lpstr>Pilot Survey 4</vt:lpstr>
      <vt:lpstr>Pilot Surveys – Survey 4</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Hypotheses</vt:lpstr>
      <vt:lpstr>Predictions?</vt:lpstr>
      <vt:lpstr>Hypotheses</vt:lpstr>
      <vt:lpstr>Intentions Results</vt:lpstr>
      <vt:lpstr>Intentions to engage in efficient laundry behaviours</vt:lpstr>
      <vt:lpstr>Intentions to engage in efficient laundry behaviours</vt:lpstr>
      <vt:lpstr>Self-report Results</vt:lpstr>
      <vt:lpstr>Self-report Results</vt:lpstr>
      <vt:lpstr>Self-report Results</vt:lpstr>
      <vt:lpstr>Self-report of efficient laundry behaviours</vt:lpstr>
      <vt:lpstr>Behaviour Logging Results</vt:lpstr>
      <vt:lpstr>Behaviour Logging Results: QR Code Usage</vt:lpstr>
      <vt:lpstr>Behaviour Logging Results: QR Code Usage</vt:lpstr>
      <vt:lpstr>Behaviour Logging Results</vt:lpstr>
      <vt:lpstr>Logging of efficient laundry behaviours</vt:lpstr>
      <vt:lpstr>Energy Meter Results</vt:lpstr>
      <vt:lpstr>Energy Meter Results: kWh per Day across all participants</vt:lpstr>
      <vt:lpstr>Energy Meter Results: kWh for logging participants</vt:lpstr>
      <vt:lpstr>Metered efficient laundry behaviours</vt:lpstr>
      <vt:lpstr>Conclusions</vt:lpstr>
      <vt:lpstr>Summary: Decal Effectiveness vs Control</vt:lpstr>
      <vt:lpstr>Conclusions</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jcheng08@student.ubc.ca</cp:lastModifiedBy>
  <cp:revision>200</cp:revision>
  <dcterms:created xsi:type="dcterms:W3CDTF">2021-09-14T22:43:29Z</dcterms:created>
  <dcterms:modified xsi:type="dcterms:W3CDTF">2022-10-30T17:56:39Z</dcterms:modified>
</cp:coreProperties>
</file>